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268" r:id="rId2"/>
    <p:sldId id="262" r:id="rId3"/>
    <p:sldId id="286" r:id="rId4"/>
    <p:sldId id="270" r:id="rId5"/>
    <p:sldId id="281" r:id="rId6"/>
    <p:sldId id="284" r:id="rId7"/>
    <p:sldId id="282" r:id="rId8"/>
    <p:sldId id="280" r:id="rId9"/>
    <p:sldId id="283" r:id="rId10"/>
    <p:sldId id="278" r:id="rId11"/>
    <p:sldId id="285" r:id="rId12"/>
    <p:sldId id="271" r:id="rId13"/>
    <p:sldId id="258" r:id="rId14"/>
  </p:sldIdLst>
  <p:sldSz cx="9144000" cy="6858000" type="screen4x3"/>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9098" autoAdjust="0"/>
  </p:normalViewPr>
  <p:slideViewPr>
    <p:cSldViewPr>
      <p:cViewPr varScale="1">
        <p:scale>
          <a:sx n="76" d="100"/>
          <a:sy n="76" d="100"/>
        </p:scale>
        <p:origin x="1670" y="67"/>
      </p:cViewPr>
      <p:guideLst>
        <p:guide pos="2880"/>
        <p:guide orient="horz" pos="2160"/>
      </p:guideLst>
    </p:cSldViewPr>
  </p:slideViewPr>
  <p:notesTextViewPr>
    <p:cViewPr>
      <p:scale>
        <a:sx n="1" d="1"/>
        <a:sy n="1" d="1"/>
      </p:scale>
      <p:origin x="0" y="0"/>
    </p:cViewPr>
  </p:notesTextViewPr>
  <p:notesViewPr>
    <p:cSldViewPr showGuides="1">
      <p:cViewPr varScale="1">
        <p:scale>
          <a:sx n="87" d="100"/>
          <a:sy n="87" d="100"/>
        </p:scale>
        <p:origin x="384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9BDE05BB-A349-4043-A73A-BEE49D7C53A9}" type="datetime1">
              <a:rPr lang="ja-JP" altLang="en-US" smtClean="0">
                <a:latin typeface="Meiryo UI" panose="020B0604030504040204" pitchFamily="50" charset="-128"/>
                <a:ea typeface="Meiryo UI" panose="020B0604030504040204" pitchFamily="50" charset="-128"/>
              </a:rPr>
              <a:t>2020/12/20</a:t>
            </a:fld>
            <a:endParaRPr lang="ja-JP" altLang="en-US" dirty="0">
              <a:latin typeface="Meiryo UI" panose="020B0604030504040204" pitchFamily="50" charset="-128"/>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ja-JP" altLang="en-US" dirty="0">
              <a:latin typeface="Meiryo UI" panose="020B0604030504040204" pitchFamily="50" charset="-128"/>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en-US" altLang="ja-JP" smtClean="0">
                <a:latin typeface="Meiryo UI" panose="020B0604030504040204" pitchFamily="50" charset="-128"/>
                <a:ea typeface="Meiryo UI" panose="020B0604030504040204" pitchFamily="50" charset="-128"/>
              </a:rPr>
              <a:t>‹#›</a:t>
            </a:fld>
            <a:endParaRPr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AEC48C1-0440-46EB-8048-E19E06FE7284}" type="datetime1">
              <a:rPr lang="ja-JP" altLang="en-US" smtClean="0"/>
              <a:pPr/>
              <a:t>2020/12/20</a:t>
            </a:fld>
            <a:endParaRPr lang="ja-JP" altLang="en-US" dirty="0"/>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rtl="0"/>
            <a:endParaRPr lang="ja-JP" alt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ja-JP" altLang="en-US" dirty="0"/>
              <a:t>マスター テキストの書式設定</a:t>
            </a:r>
          </a:p>
          <a:p>
            <a:pPr lvl="1" rtl="0"/>
            <a:r>
              <a:rPr lang="ja-JP" altLang="en-US" dirty="0"/>
              <a:t>第 </a:t>
            </a:r>
            <a:r>
              <a:rPr lang="en-US" altLang="ja-JP" dirty="0"/>
              <a:t>2 </a:t>
            </a:r>
            <a:r>
              <a:rPr lang="ja-JP" altLang="en-US" dirty="0"/>
              <a:t>レベル</a:t>
            </a:r>
          </a:p>
          <a:p>
            <a:pPr lvl="2" rtl="0"/>
            <a:r>
              <a:rPr lang="ja-JP" altLang="en-US" dirty="0"/>
              <a:t>第 </a:t>
            </a:r>
            <a:r>
              <a:rPr lang="en-US" altLang="ja-JP" dirty="0"/>
              <a:t>3 </a:t>
            </a:r>
            <a:r>
              <a:rPr lang="ja-JP" altLang="en-US" dirty="0"/>
              <a:t>レベル</a:t>
            </a:r>
          </a:p>
          <a:p>
            <a:pPr lvl="3" rtl="0"/>
            <a:r>
              <a:rPr lang="ja-JP" altLang="en-US" dirty="0"/>
              <a:t>第 </a:t>
            </a:r>
            <a:r>
              <a:rPr lang="en-US" altLang="ja-JP" dirty="0"/>
              <a:t>4 </a:t>
            </a:r>
            <a:r>
              <a:rPr lang="ja-JP" altLang="en-US" dirty="0"/>
              <a:t>レベル</a:t>
            </a:r>
          </a:p>
          <a:p>
            <a:pPr lvl="4" rtl="0"/>
            <a:r>
              <a:rPr lang="ja-JP" altLang="en-US" dirty="0"/>
              <a:t>第 </a:t>
            </a:r>
            <a:r>
              <a:rPr lang="en-US" altLang="ja-JP" dirty="0"/>
              <a:t>5 </a:t>
            </a:r>
            <a:r>
              <a:rPr lang="ja-JP" altLang="en-US" dirty="0"/>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01F2A70B-78F2-4DCF-B53B-C990D2FAFB8A}" type="slidenum">
              <a:rPr lang="en-US" altLang="ja-JP" smtClean="0"/>
              <a:pPr/>
              <a:t>‹#›</a:t>
            </a:fld>
            <a:endParaRPr lang="ja-JP" altLang="en-US"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zh-CN" altLang="en-US" dirty="0"/>
              <a:t>这是我近期从事的一个研究，运用</a:t>
            </a:r>
            <a:r>
              <a:rPr lang="ja-JP" altLang="en-US" b="0" i="0" dirty="0">
                <a:solidFill>
                  <a:srgbClr val="EA4335"/>
                </a:solidFill>
                <a:effectLst/>
                <a:latin typeface="arial" panose="020B0604020202020204" pitchFamily="34" charset="0"/>
              </a:rPr>
              <a:t>非负矩阵分解</a:t>
            </a:r>
            <a:r>
              <a:rPr lang="en-US" altLang="ja-JP" b="0" i="0" dirty="0">
                <a:solidFill>
                  <a:srgbClr val="202124"/>
                </a:solidFill>
                <a:effectLst/>
                <a:latin typeface="arial" panose="020B0604020202020204" pitchFamily="34" charset="0"/>
              </a:rPr>
              <a:t>(Nonnegative Matrix Factorization)</a:t>
            </a:r>
            <a:r>
              <a:rPr lang="ja-JP" altLang="en-US" b="0" i="0" dirty="0">
                <a:solidFill>
                  <a:srgbClr val="202124"/>
                </a:solidFill>
                <a:effectLst/>
                <a:latin typeface="arial" panose="020B0604020202020204" pitchFamily="34" charset="0"/>
              </a:rPr>
              <a:t>，简称</a:t>
            </a:r>
            <a:r>
              <a:rPr lang="en-US" altLang="ja-JP" b="0" i="0" dirty="0">
                <a:solidFill>
                  <a:srgbClr val="202124"/>
                </a:solidFill>
                <a:effectLst/>
                <a:latin typeface="arial" panose="020B0604020202020204" pitchFamily="34" charset="0"/>
              </a:rPr>
              <a:t>NMF</a:t>
            </a:r>
            <a:r>
              <a:rPr lang="zh-CN" altLang="en-US" b="0" i="0" dirty="0">
                <a:solidFill>
                  <a:srgbClr val="202124"/>
                </a:solidFill>
                <a:effectLst/>
                <a:latin typeface="arial" panose="020B0604020202020204" pitchFamily="34" charset="0"/>
              </a:rPr>
              <a:t>，对充电电池的充电过程中的图像进行分析，以找出充电过程中反应不一致的地方。</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1</a:t>
            </a:fld>
            <a:endParaRPr lang="ja-JP" altLang="en-US" dirty="0"/>
          </a:p>
        </p:txBody>
      </p:sp>
    </p:spTree>
    <p:extLst>
      <p:ext uri="{BB962C8B-B14F-4D97-AF65-F5344CB8AC3E}">
        <p14:creationId xmlns:p14="http://schemas.microsoft.com/office/powerpoint/2010/main" val="944708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lang="zh-CN" altLang="en-US" sz="1200" dirty="0">
                <a:latin typeface="ＭＳ ゴシック" panose="020B0609070205080204" pitchFamily="49" charset="-128"/>
                <a:ea typeface="ＭＳ ゴシック" panose="020B0609070205080204" pitchFamily="49" charset="-128"/>
              </a:rPr>
              <a:t>今后会继续尝试对全部图像进行分解。</a:t>
            </a:r>
            <a:endParaRPr lang="en-US" altLang="zh-CN" sz="1200" dirty="0">
              <a:latin typeface="ＭＳ ゴシック" panose="020B0609070205080204" pitchFamily="49" charset="-128"/>
              <a:ea typeface="ＭＳ ゴシック" panose="020B0609070205080204" pitchFamily="49" charset="-128"/>
            </a:endParaRPr>
          </a:p>
          <a:p>
            <a:r>
              <a:rPr lang="zh-CN" altLang="en-US" sz="1200" dirty="0">
                <a:latin typeface="ＭＳ ゴシック" panose="020B0609070205080204" pitchFamily="49" charset="-128"/>
                <a:ea typeface="ＭＳ ゴシック" panose="020B0609070205080204" pitchFamily="49" charset="-128"/>
              </a:rPr>
              <a:t>然后把得到的吸收光谱交给相关领域的研究者已获得更多有用的信息进行进一步的可视化。</a:t>
            </a:r>
            <a:endParaRPr lang="en-US" altLang="ja-JP" sz="1200" dirty="0">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11</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12</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13</a:t>
            </a:fld>
            <a:endParaRPr lang="ja-JP" altLang="en-US" dirty="0"/>
          </a:p>
        </p:txBody>
      </p:sp>
    </p:spTree>
    <p:extLst>
      <p:ext uri="{BB962C8B-B14F-4D97-AF65-F5344CB8AC3E}">
        <p14:creationId xmlns:p14="http://schemas.microsoft.com/office/powerpoint/2010/main" val="33008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lang="ja-JP" altLang="en-US" b="0" i="0" dirty="0">
                <a:solidFill>
                  <a:srgbClr val="EA4335"/>
                </a:solidFill>
                <a:effectLst/>
                <a:latin typeface="arial" panose="020B0604020202020204" pitchFamily="34" charset="0"/>
              </a:rPr>
              <a:t>非负矩阵分解</a:t>
            </a:r>
            <a:r>
              <a:rPr lang="en-US" altLang="ja-JP" b="0" i="0" dirty="0">
                <a:solidFill>
                  <a:srgbClr val="EA4335"/>
                </a:solidFill>
                <a:effectLst/>
                <a:latin typeface="arial" panose="020B0604020202020204" pitchFamily="34" charset="0"/>
              </a:rPr>
              <a:t>(</a:t>
            </a:r>
            <a:r>
              <a:rPr kumimoji="1" lang="en-US" altLang="zh-CN" dirty="0"/>
              <a:t>NMF)</a:t>
            </a:r>
            <a:r>
              <a:rPr kumimoji="1" lang="zh-CN" altLang="en-US" dirty="0"/>
              <a:t>可以把像上面的电池充电图像分解成空间成份和吸收光谱。</a:t>
            </a:r>
            <a:endParaRPr kumimoji="1" lang="en-US" altLang="zh-CN" dirty="0"/>
          </a:p>
          <a:p>
            <a:r>
              <a:rPr kumimoji="1" lang="zh-CN" altLang="en-US" dirty="0"/>
              <a:t>原理会在接下来的</a:t>
            </a:r>
            <a:r>
              <a:rPr kumimoji="1" lang="en-US" altLang="zh-CN" dirty="0"/>
              <a:t>PPT</a:t>
            </a:r>
            <a:r>
              <a:rPr kumimoji="1" lang="zh-CN" altLang="en-US" dirty="0"/>
              <a:t>中展示出来。</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2</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一个元素全是非负的矩阵可以分解成两个元素非负的矩阵相乘。</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4</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lang="zh-CN" altLang="en-US" sz="1200" dirty="0"/>
              <a:t>我们可以试着把这个思路运用到图像上，因为图像就可以用一个矩阵表示。但是</a:t>
            </a:r>
            <a:r>
              <a:rPr lang="en-US" altLang="zh-CN" sz="1200" dirty="0"/>
              <a:t>2D</a:t>
            </a:r>
            <a:r>
              <a:rPr lang="zh-CN" altLang="en-US" sz="1200" dirty="0"/>
              <a:t>的光谱图其实是</a:t>
            </a:r>
            <a:r>
              <a:rPr lang="en-US" altLang="zh-CN" sz="1200" dirty="0"/>
              <a:t>3D</a:t>
            </a:r>
            <a:r>
              <a:rPr lang="zh-CN" altLang="en-US" sz="1200" dirty="0"/>
              <a:t>的，因为它会随时间变化</a:t>
            </a:r>
            <a:r>
              <a:rPr lang="en-US" altLang="zh-CN" sz="1200" dirty="0"/>
              <a:t>(</a:t>
            </a:r>
            <a:r>
              <a:rPr lang="zh-CN" altLang="en-US" sz="1200" dirty="0"/>
              <a:t>类似于视频</a:t>
            </a:r>
            <a:r>
              <a:rPr lang="en-US" altLang="zh-CN" sz="1200" dirty="0"/>
              <a:t>)</a:t>
            </a:r>
            <a:r>
              <a:rPr lang="zh-CN" altLang="en-US" sz="1200" dirty="0"/>
              <a:t>。</a:t>
            </a:r>
            <a:endParaRPr kumimoji="1" lang="en-US" altLang="ja-JP" sz="1200"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5</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zh-CN" altLang="en-US" sz="1200" dirty="0"/>
              <a:t>我们可以把</a:t>
            </a:r>
            <a:r>
              <a:rPr kumimoji="1" lang="en-US" altLang="zh-CN" sz="1200" dirty="0"/>
              <a:t>2D</a:t>
            </a:r>
            <a:r>
              <a:rPr kumimoji="1" lang="zh-CN" altLang="en-US" sz="1200" dirty="0"/>
              <a:t>光谱图的每一帧变成一个向量，把这些向量排列出来，就可以变成矩阵了。</a:t>
            </a:r>
            <a:endParaRPr kumimoji="1" lang="en-US" altLang="zh-CN" sz="1200" dirty="0"/>
          </a:p>
          <a:p>
            <a:r>
              <a:rPr kumimoji="1" lang="zh-CN" altLang="en-US" sz="1200" dirty="0"/>
              <a:t>对这个矩阵进行</a:t>
            </a:r>
            <a:r>
              <a:rPr kumimoji="1" lang="en-US" altLang="zh-CN" sz="1200" dirty="0"/>
              <a:t>NMF</a:t>
            </a:r>
            <a:r>
              <a:rPr kumimoji="1" lang="zh-CN" altLang="en-US" sz="1200" dirty="0"/>
              <a:t>变换，就可以获得其空间构造和吸收光谱，我们对吸收光谱进行深入的研究就可以得到更多的信息。</a:t>
            </a:r>
            <a:endParaRPr kumimoji="1" lang="en-US" altLang="ja-JP" sz="1200"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6</a:t>
            </a:fld>
            <a:endParaRPr lang="ja-JP" altLang="en-US" dirty="0"/>
          </a:p>
        </p:txBody>
      </p:sp>
    </p:spTree>
    <p:extLst>
      <p:ext uri="{BB962C8B-B14F-4D97-AF65-F5344CB8AC3E}">
        <p14:creationId xmlns:p14="http://schemas.microsoft.com/office/powerpoint/2010/main" val="246147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zh-CN" altLang="en-US" sz="1200" dirty="0"/>
              <a:t>之前有很多对其它形式的数据进行</a:t>
            </a:r>
            <a:r>
              <a:rPr kumimoji="1" lang="en-US" altLang="zh-CN" sz="1200" dirty="0"/>
              <a:t>NMF</a:t>
            </a:r>
            <a:r>
              <a:rPr kumimoji="1" lang="zh-CN" altLang="en-US" sz="1200" dirty="0"/>
              <a:t>变换的论文，但是本研究采用的是</a:t>
            </a:r>
            <a:r>
              <a:rPr kumimoji="1" lang="en-US" altLang="zh-CN" sz="1200" dirty="0"/>
              <a:t>2D-XAS</a:t>
            </a:r>
            <a:r>
              <a:rPr kumimoji="1" lang="zh-CN" altLang="en-US" sz="1200" dirty="0"/>
              <a:t>图像，如上图所示。</a:t>
            </a:r>
            <a:endParaRPr kumimoji="1" lang="en-US" altLang="zh-CN" sz="1200" dirty="0"/>
          </a:p>
          <a:p>
            <a:r>
              <a:rPr kumimoji="1" lang="zh-CN" altLang="en-US" sz="1200" dirty="0"/>
              <a:t>由于各光谱之间的差异很小（如右上图所示），所以如果就这样变成矩阵的话很容易每一列都是一样的。</a:t>
            </a:r>
            <a:endParaRPr kumimoji="1" lang="ja-JP" altLang="en-US" sz="1200"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7</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zh-CN" altLang="en-US" dirty="0"/>
              <a:t>为此，我们准备一张基准光谱，用原来的图像减去这个基准光谱，就会强化差异性（如由上图所示）</a:t>
            </a:r>
            <a:endParaRPr kumimoji="1" lang="en-US" altLang="zh-CN" dirty="0"/>
          </a:p>
          <a:p>
            <a:r>
              <a:rPr kumimoji="1" lang="zh-CN" altLang="en-US" dirty="0"/>
              <a:t>但是就这样就失去了非负性，因此本研究提出了全新的</a:t>
            </a:r>
            <a:r>
              <a:rPr kumimoji="1" lang="en-US" altLang="zh-CN" dirty="0"/>
              <a:t>NMF</a:t>
            </a:r>
            <a:r>
              <a:rPr kumimoji="1" lang="zh-CN" altLang="en-US" dirty="0"/>
              <a:t>分解方法。</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8</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en-US" altLang="ja-JP" dirty="0"/>
              <a:t>Hierarchical Alternating Least Squares algorithms</a:t>
            </a:r>
          </a:p>
          <a:p>
            <a:r>
              <a:rPr kumimoji="1" lang="zh-CN" altLang="en-US" dirty="0"/>
              <a:t>具体实现如上面的数学公式所示，每一步按照上面的公式进行迭代</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9</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zh-CN" altLang="en-US" dirty="0"/>
              <a:t>尝试对图像中的一部分进行分解，得到的结果如上图所示。</a:t>
            </a:r>
            <a:endParaRPr kumimoji="1" lang="en-US" altLang="zh-CN" dirty="0"/>
          </a:p>
          <a:p>
            <a:r>
              <a:rPr kumimoji="1" lang="zh-CN" altLang="en-US" dirty="0"/>
              <a:t>下部的吸收光谱图就是我们得到的最重要的结果。</a:t>
            </a:r>
            <a:endParaRPr kumimoji="1" lang="ja-JP" altLang="en-US" dirty="0"/>
          </a:p>
        </p:txBody>
      </p:sp>
      <p:sp>
        <p:nvSpPr>
          <p:cNvPr id="4" name="スライド番号プレースホルダー 3"/>
          <p:cNvSpPr>
            <a:spLocks noGrp="1"/>
          </p:cNvSpPr>
          <p:nvPr>
            <p:ph type="sldNum" sz="quarter" idx="10"/>
          </p:nvPr>
        </p:nvSpPr>
        <p:spPr/>
        <p:txBody>
          <a:bodyPr/>
          <a:lstStyle/>
          <a:p>
            <a:fld id="{01F2A70B-78F2-4DCF-B53B-C990D2FAFB8A}" type="slidenum">
              <a:rPr lang="en-US" altLang="ja-JP" smtClean="0"/>
              <a:pPr/>
              <a:t>10</a:t>
            </a:fld>
            <a:endParaRPr lang="ja-JP" altLang="en-US" dirty="0"/>
          </a:p>
        </p:txBody>
      </p:sp>
    </p:spTree>
    <p:extLst>
      <p:ext uri="{BB962C8B-B14F-4D97-AF65-F5344CB8AC3E}">
        <p14:creationId xmlns:p14="http://schemas.microsoft.com/office/powerpoint/2010/main" val="68042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2108" y="1905000"/>
            <a:ext cx="6859786" cy="2667000"/>
          </a:xfrm>
        </p:spPr>
        <p:txBody>
          <a:bodyPr rtlCol="0">
            <a:noAutofit/>
          </a:bodyPr>
          <a:lstStyle>
            <a:lvl1pPr>
              <a:defRPr sz="4051">
                <a:latin typeface="Meiryo UI" panose="020B0604030504040204" pitchFamily="50" charset="-128"/>
                <a:ea typeface="Meiryo UI" panose="020B0604030504040204" pitchFamily="50" charset="-128"/>
              </a:defRPr>
            </a:lvl1pPr>
          </a:lstStyle>
          <a:p>
            <a:pPr rtl="0"/>
            <a:r>
              <a:rPr lang="ja-JP" altLang="en-US"/>
              <a:t>マスター タイトルの書式設定</a:t>
            </a:r>
            <a:endParaRPr lang="ja-JP" altLang="en-US" dirty="0"/>
          </a:p>
        </p:txBody>
      </p:sp>
      <p:grpSp>
        <p:nvGrpSpPr>
          <p:cNvPr id="256" name="行" descr="行のグラフィック"/>
          <p:cNvGrpSpPr/>
          <p:nvPr/>
        </p:nvGrpSpPr>
        <p:grpSpPr bwMode="invGray">
          <a:xfrm>
            <a:off x="1188982" y="4724400"/>
            <a:ext cx="6475638" cy="64008"/>
            <a:chOff x="-4110038" y="2703513"/>
            <a:chExt cx="17394239" cy="160336"/>
          </a:xfrm>
          <a:solidFill>
            <a:schemeClr val="accent1"/>
          </a:solidFill>
        </p:grpSpPr>
        <p:sp>
          <p:nvSpPr>
            <p:cNvPr id="257" name="フリーフォーム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58" name="フリーフォーム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59" name="フリーフォーム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0" name="フリーフォーム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1" name="フリーフォーム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2" name="フリーフォーム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3" name="フリーフォーム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4" name="フリーフォーム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5" name="フリーフォーム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6" name="フリーフォーム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7" name="フリーフォーム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8" name="フリーフォーム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69" name="フリーフォーム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0" name="フリーフォーム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1" name="フリーフォーム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2" name="フリーフォーム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3" name="フリーフォーム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4" name="フリーフォーム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5" name="フリーフォーム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6" name="フリーフォーム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7" name="フリーフォーム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8" name="フリーフォーム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79" name="フリーフォーム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0" name="フリーフォーム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1" name="フリーフォーム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2" name="フリーフォーム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3" name="フリーフォーム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4" name="フリーフォーム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5" name="フリーフォーム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6" name="フリーフォーム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7" name="フリーフォーム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8" name="フリーフォーム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89" name="フリーフォーム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0" name="フリーフォーム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1" name="フリーフォーム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2" name="フリーフォーム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3" name="フリーフォーム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4" name="フリーフォーム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5" name="フリーフォーム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6" name="フリーフォーム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7" name="フリーフォーム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8" name="フリーフォーム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299" name="フリーフォーム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0" name="フリーフォーム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1" name="フリーフォーム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2" name="フリーフォーム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3" name="フリーフォーム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4" name="フリーフォーム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5" name="フリーフォーム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6" name="フリーフォーム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7" name="フリーフォーム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8" name="フリーフォーム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09" name="フリーフォーム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0" name="フリーフォーム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1" name="フリーフォーム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2" name="フリーフォーム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3" name="フリーフォーム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4" name="フリーフォーム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5" name="フリーフォーム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6" name="フリーフォーム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7" name="フリーフォーム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8" name="フリーフォーム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19" name="フリーフォーム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0" name="フリーフォーム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1" name="フリーフォーム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2" name="フリーフォーム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3" name="フリーフォーム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4" name="フリーフォーム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5" name="フリーフォーム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6" name="フリーフォーム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7" name="フリーフォーム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8" name="フリーフォーム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29" name="フリーフォーム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0" name="フリーフォーム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1" name="フリーフォーム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2" name="フリーフォーム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3" name="フリーフォーム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4" name="フリーフォーム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5" name="フリーフォーム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6" name="フリーフォーム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7" name="フリーフォーム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8" name="フリーフォーム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39" name="フリーフォーム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0" name="フリーフォーム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1" name="フリーフォーム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2" name="フリーフォーム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3" name="フリーフォーム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4" name="フリーフォーム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5" name="フリーフォーム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6" name="フリーフォーム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7" name="フリーフォーム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8" name="フリーフォーム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49" name="フリーフォーム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0" name="フリーフォーム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1" name="フリーフォーム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2" name="フリーフォーム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3" name="フリーフォーム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4" name="フリーフォーム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5" name="フリーフォーム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6" name="フリーフォーム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7" name="フリーフォーム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8" name="フリーフォーム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59" name="フリーフォーム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0" name="フリーフォーム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1" name="フリーフォーム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2" name="フリーフォーム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3" name="フリーフォーム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4" name="フリーフォーム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5" name="フリーフォーム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6" name="フリーフォーム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7" name="フリーフォーム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8" name="フリーフォーム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69" name="フリーフォーム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0" name="フリーフォーム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1" name="フリーフォーム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2" name="フリーフォーム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3" name="フリーフォーム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4" name="フリーフォーム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5" name="フリーフォーム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6" name="フリーフォーム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7" name="フリーフォーム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8" name="フリーフォーム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sp>
          <p:nvSpPr>
            <p:cNvPr id="379" name="フリーフォーム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atin typeface="Meiryo UI" panose="020B0604030504040204" pitchFamily="50" charset="-128"/>
                <a:ea typeface="Meiryo UI" panose="020B0604030504040204" pitchFamily="50" charset="-128"/>
              </a:endParaRPr>
            </a:p>
          </p:txBody>
        </p:sp>
      </p:grpSp>
      <p:sp>
        <p:nvSpPr>
          <p:cNvPr id="3" name="サブタイトル 2"/>
          <p:cNvSpPr>
            <a:spLocks noGrp="1"/>
          </p:cNvSpPr>
          <p:nvPr>
            <p:ph type="subTitle" idx="1"/>
          </p:nvPr>
        </p:nvSpPr>
        <p:spPr>
          <a:xfrm>
            <a:off x="1142108" y="5105400"/>
            <a:ext cx="6859786" cy="1066800"/>
          </a:xfrm>
        </p:spPr>
        <p:txBody>
          <a:bodyPr rtlCol="0"/>
          <a:lstStyle>
            <a:lvl1pPr marL="0" indent="0" algn="l">
              <a:spcBef>
                <a:spcPts val="0"/>
              </a:spcBef>
              <a:buNone/>
              <a:defRPr>
                <a:solidFill>
                  <a:schemeClr val="tx1">
                    <a:tint val="75000"/>
                  </a:schemeClr>
                </a:solidFill>
                <a:latin typeface="Meiryo UI" panose="020B0604030504040204" pitchFamily="50" charset="-128"/>
                <a:ea typeface="Meiryo UI" panose="020B0604030504040204" pitchFamily="50" charset="-128"/>
              </a:defRPr>
            </a:lvl1pPr>
            <a:lvl2pPr marL="342991" indent="0" algn="ctr">
              <a:buNone/>
              <a:defRPr>
                <a:solidFill>
                  <a:schemeClr val="tx1">
                    <a:tint val="75000"/>
                  </a:schemeClr>
                </a:solidFill>
              </a:defRPr>
            </a:lvl2pPr>
            <a:lvl3pPr marL="685983" indent="0" algn="ctr">
              <a:buNone/>
              <a:defRPr>
                <a:solidFill>
                  <a:schemeClr val="tx1">
                    <a:tint val="75000"/>
                  </a:schemeClr>
                </a:solidFill>
              </a:defRPr>
            </a:lvl3pPr>
            <a:lvl4pPr marL="1028974" indent="0" algn="ctr">
              <a:buNone/>
              <a:defRPr>
                <a:solidFill>
                  <a:schemeClr val="tx1">
                    <a:tint val="75000"/>
                  </a:schemeClr>
                </a:solidFill>
              </a:defRPr>
            </a:lvl4pPr>
            <a:lvl5pPr marL="1371966" indent="0" algn="ctr">
              <a:buNone/>
              <a:defRPr>
                <a:solidFill>
                  <a:schemeClr val="tx1">
                    <a:tint val="75000"/>
                  </a:schemeClr>
                </a:solidFill>
              </a:defRPr>
            </a:lvl5pPr>
            <a:lvl6pPr marL="1714957" indent="0" algn="ctr">
              <a:buNone/>
              <a:defRPr>
                <a:solidFill>
                  <a:schemeClr val="tx1">
                    <a:tint val="75000"/>
                  </a:schemeClr>
                </a:solidFill>
              </a:defRPr>
            </a:lvl6pPr>
            <a:lvl7pPr marL="2057949" indent="0" algn="ctr">
              <a:buNone/>
              <a:defRPr>
                <a:solidFill>
                  <a:schemeClr val="tx1">
                    <a:tint val="75000"/>
                  </a:schemeClr>
                </a:solidFill>
              </a:defRPr>
            </a:lvl7pPr>
            <a:lvl8pPr marL="2400940" indent="0" algn="ctr">
              <a:buNone/>
              <a:defRPr>
                <a:solidFill>
                  <a:schemeClr val="tx1">
                    <a:tint val="75000"/>
                  </a:schemeClr>
                </a:solidFill>
              </a:defRPr>
            </a:lvl8pPr>
            <a:lvl9pPr marL="2743932" indent="0" algn="ctr">
              <a:buNone/>
              <a:defRPr>
                <a:solidFill>
                  <a:schemeClr val="tx1">
                    <a:tint val="75000"/>
                  </a:schemeClr>
                </a:solidFill>
              </a:defRPr>
            </a:lvl9pPr>
          </a:lstStyle>
          <a:p>
            <a:pPr rtl="0"/>
            <a:r>
              <a:rPr lang="ja-JP" altLang="en-US"/>
              <a:t>マスター サブタイトルの書式設定</a:t>
            </a:r>
            <a:endParaRPr lang="ja-JP" altLang="en-US"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atin typeface="Meiryo UI" panose="020B0604030504040204" pitchFamily="50" charset="-128"/>
                <a:ea typeface="Meiryo UI" panose="020B0604030504040204" pitchFamily="50" charset="-128"/>
              </a:defRPr>
            </a:lvl1pPr>
          </a:lstStyle>
          <a:p>
            <a:pPr rtl="0"/>
            <a:r>
              <a:rPr lang="ja-JP" altLang="en-US" noProof="0" dirty="0"/>
              <a:t>クリックしてマスター タイトルのスタイルを編集します</a:t>
            </a:r>
          </a:p>
        </p:txBody>
      </p:sp>
      <p:grpSp>
        <p:nvGrpSpPr>
          <p:cNvPr id="7" name="行" descr="行のグラフィック"/>
          <p:cNvGrpSpPr/>
          <p:nvPr/>
        </p:nvGrpSpPr>
        <p:grpSpPr bwMode="invGray">
          <a:xfrm>
            <a:off x="1142108" y="1514475"/>
            <a:ext cx="7929246" cy="64008"/>
            <a:chOff x="1522413" y="1514475"/>
            <a:chExt cx="10569575" cy="64008"/>
          </a:xfrm>
        </p:grpSpPr>
        <p:sp>
          <p:nvSpPr>
            <p:cNvPr id="8" name="フリーフォーム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 name="フリーフォーム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0" name="フリーフォーム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1"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2"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3"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4"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5"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4"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5"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6"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7"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8"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9"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0"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1"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2"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3"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4"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5"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6"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7"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8"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9"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0"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1"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2"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3"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4"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5"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6"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7"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8"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9"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0"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1"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2"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3"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4"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5"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6"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7"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8"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9"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0"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1"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sp>
        <p:nvSpPr>
          <p:cNvPr id="3" name="縦書きテキスト プレースホルダー 2"/>
          <p:cNvSpPr>
            <a:spLocks noGrp="1"/>
          </p:cNvSpPr>
          <p:nvPr>
            <p:ph type="body" orient="vert" idx="1"/>
          </p:nvPr>
        </p:nvSpPr>
        <p:spPr/>
        <p:txBody>
          <a:bodyPr vert="eaVert" rtlCol="0"/>
          <a:lstStyle>
            <a:lvl1pPr rtl="0">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marL="1468003">
              <a:defRPr/>
            </a:lvl6pPr>
            <a:lvl7pPr marL="1468003">
              <a:defRPr/>
            </a:lvl7pPr>
            <a:lvl8pPr marL="1468003">
              <a:defRPr/>
            </a:lvl8pPr>
            <a:lvl9pPr marL="1468003">
              <a:defRPr/>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kumimoji="1" lang="ja-JP" alt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567BC847-0E33-460E-A3BE-5AFF6D2D7CAD}" type="datetime1">
              <a:rPr lang="ja-JP" altLang="en-US" smtClean="0"/>
              <a:t>2020/12/20</a:t>
            </a:fld>
            <a:endParaRPr lang="ja-JP" altLang="en-US"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smtClean="0"/>
              <a:pPr/>
              <a:t>‹#›</a:t>
            </a:fld>
            <a:endParaRPr lang="ja-JP" altLang="en-US"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773233" y="274642"/>
            <a:ext cx="1028968" cy="5901747"/>
          </a:xfrm>
        </p:spPr>
        <p:txBody>
          <a:bodyPr vert="eaVert"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grpSp>
        <p:nvGrpSpPr>
          <p:cNvPr id="7" name="行" descr="行のグラフィック"/>
          <p:cNvGrpSpPr/>
          <p:nvPr/>
        </p:nvGrpSpPr>
        <p:grpSpPr bwMode="invGray">
          <a:xfrm rot="5400000">
            <a:off x="4338754" y="3480595"/>
            <a:ext cx="6492240" cy="48019"/>
            <a:chOff x="1522413" y="1514475"/>
            <a:chExt cx="10569575" cy="64008"/>
          </a:xfrm>
        </p:grpSpPr>
        <p:sp>
          <p:nvSpPr>
            <p:cNvPr id="8" name="フリーフォーム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 name="フリーフォーム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0" name="フリーフォーム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1"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2"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3"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4"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5"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4"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5"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6"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7"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8"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9"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0"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1"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2"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3"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4"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5"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6"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7"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8"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39"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0"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1"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2"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3"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4"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5"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6"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7"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8"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49"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0"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1"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2"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3"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4"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5"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6"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7"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8"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59"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0"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1"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sp>
        <p:nvSpPr>
          <p:cNvPr id="3" name="縦書きテキスト プレースホルダー 2"/>
          <p:cNvSpPr>
            <a:spLocks noGrp="1"/>
          </p:cNvSpPr>
          <p:nvPr>
            <p:ph type="body" orient="vert" idx="1"/>
          </p:nvPr>
        </p:nvSpPr>
        <p:spPr>
          <a:xfrm>
            <a:off x="456129" y="277816"/>
            <a:ext cx="6859787" cy="5898573"/>
          </a:xfrm>
        </p:spPr>
        <p:txBody>
          <a:bodyPr vert="eaVert" rtlCol="0"/>
          <a:lstStyle>
            <a:lvl1pPr rtl="0">
              <a:defRPr>
                <a:latin typeface="Meiryo UI" panose="020B0604030504040204" pitchFamily="50" charset="-128"/>
                <a:ea typeface="Meiryo UI" panose="020B0604030504040204" pitchFamily="50" charset="-128"/>
              </a:defRPr>
            </a:lvl1pPr>
            <a:lvl2pPr>
              <a:defRPr>
                <a:latin typeface="Meiryo UI" panose="020B0604030504040204" pitchFamily="50" charset="-128"/>
                <a:ea typeface="Meiryo UI" panose="020B0604030504040204" pitchFamily="50" charset="-128"/>
              </a:defRPr>
            </a:lvl2pPr>
            <a:lvl3pPr>
              <a:defRPr>
                <a:latin typeface="Meiryo UI" panose="020B0604030504040204" pitchFamily="50" charset="-128"/>
                <a:ea typeface="Meiryo UI" panose="020B0604030504040204" pitchFamily="50" charset="-128"/>
              </a:defRPr>
            </a:lvl3pPr>
            <a:lvl4pPr>
              <a:defRPr>
                <a:latin typeface="Meiryo UI" panose="020B0604030504040204" pitchFamily="50" charset="-128"/>
                <a:ea typeface="Meiryo UI" panose="020B0604030504040204" pitchFamily="50" charset="-128"/>
              </a:defRPr>
            </a:lvl4pPr>
            <a:lvl5pPr>
              <a:defRPr>
                <a:latin typeface="Meiryo UI" panose="020B0604030504040204" pitchFamily="50" charset="-128"/>
                <a:ea typeface="Meiryo UI" panose="020B0604030504040204" pitchFamily="50" charset="-128"/>
              </a:defRPr>
            </a:lvl5pPr>
            <a:lvl6pPr marL="946656" indent="0">
              <a:buNone/>
              <a:defRPr/>
            </a:lvl6pPr>
            <a:lvl7pPr>
              <a:defRPr/>
            </a:lvl7pPr>
            <a:lvl8pPr>
              <a:defRPr baseline="0"/>
            </a:lvl8pPr>
            <a:lvl9pPr>
              <a:defRPr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kumimoji="1" lang="ja-JP" altLang="en-US"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0D63147F-D456-4972-8F14-2BF48715BB1B}" type="datetime1">
              <a:rPr lang="ja-JP" altLang="en-US" noProof="0" smtClean="0"/>
              <a:t>2020/12/20</a:t>
            </a:fld>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274638"/>
            <a:ext cx="6859785" cy="1020762"/>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grpSp>
        <p:nvGrpSpPr>
          <p:cNvPr id="167" name="行" descr="行のグラフィック"/>
          <p:cNvGrpSpPr/>
          <p:nvPr/>
        </p:nvGrpSpPr>
        <p:grpSpPr bwMode="invGray">
          <a:xfrm>
            <a:off x="1142108" y="1514475"/>
            <a:ext cx="7929246" cy="64008"/>
            <a:chOff x="1522413" y="1514475"/>
            <a:chExt cx="10569575" cy="64008"/>
          </a:xfrm>
        </p:grpSpPr>
        <p:sp>
          <p:nvSpPr>
            <p:cNvPr id="168" name="フリーフォーム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9" name="フリーフォーム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0" name="フリーフォーム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1"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2"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3"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4"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5"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6"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7"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8"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9"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0"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1"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2"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3"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4"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5"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6"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7"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8"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9"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0"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1"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2"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3"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4"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5"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6"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7"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8"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9"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0"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1"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2"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3"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4"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5"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6"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7"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8"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9"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0"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1"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2"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3"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4"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5"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6"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7"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8"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9"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0"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1"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2"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3"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4"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5"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6"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7"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8"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9"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0"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1"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2"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3"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4"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5"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6"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7"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8"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9"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40"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41"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sp>
        <p:nvSpPr>
          <p:cNvPr id="3" name="コンテンツ プレースホルダー 2"/>
          <p:cNvSpPr>
            <a:spLocks noGrp="1"/>
          </p:cNvSpPr>
          <p:nvPr>
            <p:ph idx="1"/>
          </p:nvPr>
        </p:nvSpPr>
        <p:spPr/>
        <p:txBody>
          <a:bodyPr rtlCol="0"/>
          <a:lstStyle>
            <a:lvl1pPr rtl="0">
              <a:defRPr>
                <a:latin typeface="Meiryo UI" panose="020B0604030504040204" pitchFamily="50" charset="-128"/>
                <a:ea typeface="Meiryo UI" panose="020B0604030504040204" pitchFamily="50" charset="-128"/>
              </a:defRPr>
            </a:lvl1pPr>
            <a:lvl2pPr marL="411590">
              <a:defRPr>
                <a:latin typeface="Meiryo UI" panose="020B0604030504040204" pitchFamily="50" charset="-128"/>
                <a:ea typeface="Meiryo UI" panose="020B0604030504040204" pitchFamily="50" charset="-128"/>
              </a:defRPr>
            </a:lvl2pPr>
            <a:lvl3pPr marL="583085">
              <a:defRPr>
                <a:latin typeface="Meiryo UI" panose="020B0604030504040204" pitchFamily="50" charset="-128"/>
                <a:ea typeface="Meiryo UI" panose="020B0604030504040204" pitchFamily="50" charset="-128"/>
              </a:defRPr>
            </a:lvl3pPr>
            <a:lvl4pPr marL="754581">
              <a:defRPr>
                <a:latin typeface="Meiryo UI" panose="020B0604030504040204" pitchFamily="50" charset="-128"/>
                <a:ea typeface="Meiryo UI" panose="020B0604030504040204" pitchFamily="50" charset="-128"/>
              </a:defRPr>
            </a:lvl4pPr>
            <a:lvl5pPr marL="926077">
              <a:defRPr>
                <a:latin typeface="Meiryo UI" panose="020B0604030504040204" pitchFamily="50" charset="-128"/>
                <a:ea typeface="Meiryo UI" panose="020B0604030504040204" pitchFamily="50" charset="-128"/>
              </a:defRPr>
            </a:lvl5pPr>
            <a:lvl6pPr marL="1097573">
              <a:defRPr baseline="0"/>
            </a:lvl6pPr>
            <a:lvl7pPr marL="1269068">
              <a:defRPr baseline="0"/>
            </a:lvl7pPr>
            <a:lvl8pPr marL="1440564">
              <a:defRPr baseline="0"/>
            </a:lvl8pPr>
            <a:lvl9pPr marL="1612060">
              <a:defRPr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2A4C640D-C981-44DD-9416-7EC34DC78EC9}" type="datetime1">
              <a:rPr lang="ja-JP" altLang="en-US" noProof="0" smtClean="0"/>
              <a:t>2020/12/20</a:t>
            </a:fld>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1905000"/>
            <a:ext cx="6859786" cy="2667000"/>
          </a:xfrm>
        </p:spPr>
        <p:txBody>
          <a:bodyPr rtlCol="0" anchor="b">
            <a:noAutofit/>
          </a:bodyPr>
          <a:lstStyle>
            <a:lvl1pPr algn="l">
              <a:defRPr sz="3301" b="0" cap="none" baseline="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grpSp>
        <p:nvGrpSpPr>
          <p:cNvPr id="255" name="行" descr="行のグラフィック"/>
          <p:cNvGrpSpPr/>
          <p:nvPr/>
        </p:nvGrpSpPr>
        <p:grpSpPr bwMode="invGray">
          <a:xfrm>
            <a:off x="1188982" y="4724400"/>
            <a:ext cx="6475638" cy="64008"/>
            <a:chOff x="-4110038" y="2703513"/>
            <a:chExt cx="17394239" cy="160336"/>
          </a:xfrm>
          <a:solidFill>
            <a:schemeClr val="accent1"/>
          </a:solidFill>
        </p:grpSpPr>
        <p:sp>
          <p:nvSpPr>
            <p:cNvPr id="256" name="フリーフォーム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57" name="フリーフォーム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58" name="フリーフォーム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59" name="フリーフォーム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0" name="フリーフォーム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1" name="フリーフォーム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2" name="フリーフォーム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3" name="フリーフォーム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4" name="フリーフォーム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5" name="フリーフォーム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6" name="フリーフォーム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7" name="フリーフォーム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8" name="フリーフォーム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69" name="フリーフォーム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0" name="フリーフォーム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1" name="フリーフォーム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2" name="フリーフォーム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3" name="フリーフォーム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4" name="フリーフォーム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5" name="フリーフォーム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6" name="フリーフォーム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7" name="フリーフォーム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8" name="フリーフォーム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79" name="フリーフォーム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0" name="フリーフォーム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1" name="フリーフォーム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2" name="フリーフォーム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3" name="フリーフォーム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4" name="フリーフォーム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5" name="フリーフォーム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6" name="フリーフォーム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7" name="フリーフォーム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8" name="フリーフォーム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89" name="フリーフォーム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0" name="フリーフォーム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1" name="フリーフォーム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2" name="フリーフォーム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3" name="フリーフォーム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4" name="フリーフォーム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5" name="フリーフォーム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6" name="フリーフォーム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7" name="フリーフォーム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8" name="フリーフォーム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299" name="フリーフォーム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0" name="フリーフォーム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1" name="フリーフォーム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2" name="フリーフォーム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3" name="フリーフォーム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4" name="フリーフォーム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5" name="フリーフォーム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6" name="フリーフォーム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7" name="フリーフォーム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8" name="フリーフォーム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09" name="フリーフォーム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0" name="フリーフォーム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1" name="フリーフォーム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2" name="フリーフォーム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3" name="フリーフォーム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4" name="フリーフォーム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5" name="フリーフォーム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6" name="フリーフォーム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7" name="フリーフォーム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8" name="フリーフォーム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19" name="フリーフォーム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0" name="フリーフォーム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1" name="フリーフォーム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2" name="フリーフォーム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3" name="フリーフォーム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4" name="フリーフォーム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5" name="フリーフォーム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6" name="フリーフォーム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7" name="フリーフォーム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8" name="フリーフォーム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29" name="フリーフォーム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0" name="フリーフォーム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1" name="フリーフォーム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2" name="フリーフォーム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3" name="フリーフォーム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4" name="フリーフォーム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5" name="フリーフォーム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6" name="フリーフォーム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7" name="フリーフォーム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8" name="フリーフォーム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39" name="フリーフォーム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0" name="フリーフォーム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1" name="フリーフォーム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2" name="フリーフォーム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3" name="フリーフォーム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4" name="フリーフォーム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5" name="フリーフォーム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6" name="フリーフォーム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7" name="フリーフォーム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8" name="フリーフォーム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49" name="フリーフォーム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0" name="フリーフォーム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1" name="フリーフォーム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2" name="フリーフォーム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3" name="フリーフォーム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4" name="フリーフォーム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5" name="フリーフォーム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6" name="フリーフォーム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7" name="フリーフォーム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8" name="フリーフォーム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59" name="フリーフォーム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0" name="フリーフォーム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1" name="フリーフォーム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2" name="フリーフォーム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3" name="フリーフォーム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4" name="フリーフォーム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5" name="フリーフォーム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6" name="フリーフォーム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7" name="フリーフォーム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8" name="フリーフォーム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69" name="フリーフォーム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0" name="フリーフォーム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1" name="フリーフォーム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2" name="フリーフォーム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3" name="フリーフォーム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4" name="フリーフォーム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5" name="フリーフォーム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6" name="フリーフォーム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7" name="フリーフォーム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sp>
          <p:nvSpPr>
            <p:cNvPr id="378" name="フリーフォーム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atin typeface="Meiryo UI" panose="020B0604030504040204" pitchFamily="50" charset="-128"/>
                <a:ea typeface="Meiryo UI" panose="020B0604030504040204" pitchFamily="50" charset="-128"/>
              </a:endParaRPr>
            </a:p>
          </p:txBody>
        </p:sp>
      </p:grpSp>
      <p:sp>
        <p:nvSpPr>
          <p:cNvPr id="3" name="テキスト プレースホルダー 2"/>
          <p:cNvSpPr>
            <a:spLocks noGrp="1"/>
          </p:cNvSpPr>
          <p:nvPr>
            <p:ph type="body" idx="1"/>
          </p:nvPr>
        </p:nvSpPr>
        <p:spPr>
          <a:xfrm>
            <a:off x="1142108" y="5102528"/>
            <a:ext cx="6859786" cy="1069675"/>
          </a:xfrm>
        </p:spPr>
        <p:txBody>
          <a:bodyPr rtlCol="0" anchor="t">
            <a:normAutofit/>
          </a:bodyPr>
          <a:lstStyle>
            <a:lvl1pPr marL="0" indent="0" rtl="0">
              <a:spcBef>
                <a:spcPts val="0"/>
              </a:spcBef>
              <a:buNone/>
              <a:defRPr sz="1800">
                <a:solidFill>
                  <a:schemeClr val="tx1">
                    <a:tint val="75000"/>
                  </a:schemeClr>
                </a:solidFill>
                <a:latin typeface="Meiryo UI" panose="020B0604030504040204" pitchFamily="50" charset="-128"/>
                <a:ea typeface="Meiryo UI" panose="020B0604030504040204" pitchFamily="50" charset="-128"/>
              </a:defRPr>
            </a:lvl1pPr>
            <a:lvl2pPr marL="342991" indent="0">
              <a:buNone/>
              <a:defRPr sz="1350">
                <a:solidFill>
                  <a:schemeClr val="tx1">
                    <a:tint val="75000"/>
                  </a:schemeClr>
                </a:solidFill>
              </a:defRPr>
            </a:lvl2pPr>
            <a:lvl3pPr marL="685983" indent="0">
              <a:buNone/>
              <a:defRPr sz="1200">
                <a:solidFill>
                  <a:schemeClr val="tx1">
                    <a:tint val="75000"/>
                  </a:schemeClr>
                </a:solidFill>
              </a:defRPr>
            </a:lvl3pPr>
            <a:lvl4pPr marL="1028974" indent="0">
              <a:buNone/>
              <a:defRPr sz="1050">
                <a:solidFill>
                  <a:schemeClr val="tx1">
                    <a:tint val="75000"/>
                  </a:schemeClr>
                </a:solidFill>
              </a:defRPr>
            </a:lvl4pPr>
            <a:lvl5pPr marL="1371966" indent="0">
              <a:buNone/>
              <a:defRPr sz="1050">
                <a:solidFill>
                  <a:schemeClr val="tx1">
                    <a:tint val="75000"/>
                  </a:schemeClr>
                </a:solidFill>
              </a:defRPr>
            </a:lvl5pPr>
            <a:lvl6pPr marL="1714957" indent="0">
              <a:buNone/>
              <a:defRPr sz="1050">
                <a:solidFill>
                  <a:schemeClr val="tx1">
                    <a:tint val="75000"/>
                  </a:schemeClr>
                </a:solidFill>
              </a:defRPr>
            </a:lvl6pPr>
            <a:lvl7pPr marL="2057949" indent="0">
              <a:buNone/>
              <a:defRPr sz="1050">
                <a:solidFill>
                  <a:schemeClr val="tx1">
                    <a:tint val="75000"/>
                  </a:schemeClr>
                </a:solidFill>
              </a:defRPr>
            </a:lvl7pPr>
            <a:lvl8pPr marL="2400940" indent="0">
              <a:buNone/>
              <a:defRPr sz="1050">
                <a:solidFill>
                  <a:schemeClr val="tx1">
                    <a:tint val="75000"/>
                  </a:schemeClr>
                </a:solidFill>
              </a:defRPr>
            </a:lvl8pPr>
            <a:lvl9pPr marL="2743932" indent="0">
              <a:buNone/>
              <a:defRPr sz="1050">
                <a:solidFill>
                  <a:schemeClr val="tx1">
                    <a:tint val="75000"/>
                  </a:schemeClr>
                </a:solidFill>
              </a:defRPr>
            </a:lvl9pPr>
          </a:lstStyle>
          <a:p>
            <a:pPr lvl="0" rtl="0"/>
            <a:r>
              <a:rPr lang="ja-JP" altLang="en-US" noProof="0"/>
              <a:t>マスター テキストの書式設定</a:t>
            </a:r>
          </a:p>
        </p:txBody>
      </p:sp>
      <p:sp>
        <p:nvSpPr>
          <p:cNvPr id="5" name="フッター プレースホルダー 4"/>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4" name="日付プレースホルダー 3"/>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E239A26C-C522-4EA4-952D-9FE9EAA651F1}" type="datetime1">
              <a:rPr lang="ja-JP" altLang="en-US" noProof="0" smtClean="0"/>
              <a:t>2020/12/20</a:t>
            </a:fld>
            <a:endParaRPr lang="ja-JP" altLang="en-US" noProof="0" dirty="0"/>
          </a:p>
        </p:txBody>
      </p:sp>
      <p:sp>
        <p:nvSpPr>
          <p:cNvPr id="6" name="スライド番号プレースホルダー 5"/>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274638"/>
            <a:ext cx="6859785" cy="1020762"/>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grpSp>
        <p:nvGrpSpPr>
          <p:cNvPr id="158" name="行" descr="行のグラフィック"/>
          <p:cNvGrpSpPr/>
          <p:nvPr/>
        </p:nvGrpSpPr>
        <p:grpSpPr bwMode="invGray">
          <a:xfrm>
            <a:off x="1142108" y="1514475"/>
            <a:ext cx="7929246" cy="64008"/>
            <a:chOff x="1522413" y="1514475"/>
            <a:chExt cx="10569575" cy="64008"/>
          </a:xfrm>
        </p:grpSpPr>
        <p:sp>
          <p:nvSpPr>
            <p:cNvPr id="159" name="フリーフォーム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0" name="フリーフォーム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1" name="フリーフォーム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2"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3"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4"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5"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6"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7"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8"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9"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0"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1"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2"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3"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4"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5"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6"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7"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8"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9"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0"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1"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2"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3"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4"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5"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6"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7"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8"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9"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0"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1"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2"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3"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4"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5"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6"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7"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8"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9"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0"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1"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2"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3"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4"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5"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6"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7"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8"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9"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0"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1"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2"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3"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4"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5"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6"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7"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8"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9"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0"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1"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2"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3"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4"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5"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6"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7"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8"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9"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0"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1"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2"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sp>
        <p:nvSpPr>
          <p:cNvPr id="3" name="コンテンツ プレースホルダー 2"/>
          <p:cNvSpPr>
            <a:spLocks noGrp="1"/>
          </p:cNvSpPr>
          <p:nvPr>
            <p:ph sz="half" idx="1"/>
          </p:nvPr>
        </p:nvSpPr>
        <p:spPr>
          <a:xfrm>
            <a:off x="1142108" y="1905000"/>
            <a:ext cx="3315563" cy="4267200"/>
          </a:xfrm>
        </p:spPr>
        <p:txBody>
          <a:bodyPr rtlCol="0">
            <a:normAutofit/>
          </a:bodyPr>
          <a:lstStyle>
            <a:lvl1pPr rtl="0">
              <a:defRPr sz="1800">
                <a:latin typeface="Meiryo UI" panose="020B0604030504040204" pitchFamily="50" charset="-128"/>
                <a:ea typeface="Meiryo UI" panose="020B0604030504040204" pitchFamily="50" charset="-128"/>
              </a:defRPr>
            </a:lvl1pPr>
            <a:lvl2pPr>
              <a:defRPr sz="1500">
                <a:latin typeface="Meiryo UI" panose="020B0604030504040204" pitchFamily="50" charset="-128"/>
                <a:ea typeface="Meiryo UI" panose="020B0604030504040204" pitchFamily="50" charset="-128"/>
              </a:defRPr>
            </a:lvl2pPr>
            <a:lvl3pPr>
              <a:defRPr sz="135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vl6pPr marL="1468003">
              <a:defRPr sz="1200"/>
            </a:lvl6pPr>
            <a:lvl7pPr marL="1468003">
              <a:defRPr sz="1200" baseline="0"/>
            </a:lvl7pPr>
            <a:lvl8pPr marL="1468003">
              <a:defRPr sz="1200" baseline="0"/>
            </a:lvl8pPr>
            <a:lvl9pPr marL="1468003">
              <a:defRPr sz="1200"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コンテンツ プレースホルダー 3"/>
          <p:cNvSpPr>
            <a:spLocks noGrp="1"/>
          </p:cNvSpPr>
          <p:nvPr>
            <p:ph sz="half" idx="2"/>
          </p:nvPr>
        </p:nvSpPr>
        <p:spPr>
          <a:xfrm>
            <a:off x="4686333" y="1905000"/>
            <a:ext cx="3315562" cy="4267200"/>
          </a:xfrm>
        </p:spPr>
        <p:txBody>
          <a:bodyPr rtlCol="0">
            <a:normAutofit/>
          </a:bodyPr>
          <a:lstStyle>
            <a:lvl1pPr rtl="0">
              <a:defRPr sz="1800">
                <a:latin typeface="Meiryo UI" panose="020B0604030504040204" pitchFamily="50" charset="-128"/>
                <a:ea typeface="Meiryo UI" panose="020B0604030504040204" pitchFamily="50" charset="-128"/>
              </a:defRPr>
            </a:lvl1pPr>
            <a:lvl2pPr>
              <a:defRPr sz="1500">
                <a:latin typeface="Meiryo UI" panose="020B0604030504040204" pitchFamily="50" charset="-128"/>
                <a:ea typeface="Meiryo UI" panose="020B0604030504040204" pitchFamily="50" charset="-128"/>
              </a:defRPr>
            </a:lvl2pPr>
            <a:lvl3pPr>
              <a:defRPr sz="135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vl6pPr marL="1468003">
              <a:defRPr sz="1200"/>
            </a:lvl6pPr>
            <a:lvl7pPr marL="1468003">
              <a:defRPr sz="1200"/>
            </a:lvl7pPr>
            <a:lvl8pPr marL="1468003">
              <a:defRPr sz="1200" baseline="0"/>
            </a:lvl8pPr>
            <a:lvl9pPr marL="1468003">
              <a:defRPr sz="1200"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274CC0E4-E3AA-447B-85AD-D867501F6C3A}" type="datetime1">
              <a:rPr lang="ja-JP" altLang="en-US" smtClean="0"/>
              <a:t>2020/12/20</a:t>
            </a:fld>
            <a:endParaRPr lang="ja-JP" altLang="en-US"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smtClean="0"/>
              <a:pPr/>
              <a:t>‹#›</a:t>
            </a:fld>
            <a:endParaRPr lang="ja-JP" altLang="en-US"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274638"/>
            <a:ext cx="6859785" cy="1020762"/>
          </a:xfrm>
        </p:spPr>
        <p:txBody>
          <a:bodyPr rtlCol="0"/>
          <a:lstStyle>
            <a:lvl1pPr>
              <a:defRPr>
                <a:latin typeface="Meiryo UI" panose="020B0604030504040204" pitchFamily="50" charset="-128"/>
                <a:ea typeface="Meiryo UI" panose="020B0604030504040204" pitchFamily="50" charset="-128"/>
              </a:defRPr>
            </a:lvl1pPr>
          </a:lstStyle>
          <a:p>
            <a:pPr rtl="0"/>
            <a:r>
              <a:rPr lang="ja-JP" altLang="en-US"/>
              <a:t>マスター タイトルの書式設定</a:t>
            </a:r>
            <a:endParaRPr lang="ja-JP" altLang="en-US" dirty="0"/>
          </a:p>
        </p:txBody>
      </p:sp>
      <p:grpSp>
        <p:nvGrpSpPr>
          <p:cNvPr id="160" name="行" descr="行のグラフィック"/>
          <p:cNvGrpSpPr/>
          <p:nvPr/>
        </p:nvGrpSpPr>
        <p:grpSpPr bwMode="invGray">
          <a:xfrm>
            <a:off x="1142108" y="1514475"/>
            <a:ext cx="7929246" cy="64008"/>
            <a:chOff x="1522413" y="1514475"/>
            <a:chExt cx="10569575" cy="64008"/>
          </a:xfrm>
        </p:grpSpPr>
        <p:sp>
          <p:nvSpPr>
            <p:cNvPr id="161" name="フリーフォーム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2" name="フリーフォーム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3" name="フリーフォーム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4"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5"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6"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7"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8"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69"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0"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1"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2"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3"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4"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5"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6"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7"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8"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79"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0"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1"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2"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3"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4"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5"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6"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7"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8"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89"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0"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1"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2"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3"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4"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5"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6"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7"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8"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199"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0"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1"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2"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3"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4"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5"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6"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7"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8"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09"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0"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1"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2"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3"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4"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5"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6"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7"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8"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19"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0"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1"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2"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3"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4"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5"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6"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7"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8"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29"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30"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31"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32"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33"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sp>
          <p:nvSpPr>
            <p:cNvPr id="234"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dirty="0">
                <a:ln>
                  <a:noFill/>
                </a:ln>
                <a:latin typeface="Meiryo UI" panose="020B0604030504040204" pitchFamily="50" charset="-128"/>
                <a:ea typeface="Meiryo UI" panose="020B0604030504040204" pitchFamily="50" charset="-128"/>
              </a:endParaRPr>
            </a:p>
          </p:txBody>
        </p:sp>
      </p:grpSp>
      <p:sp>
        <p:nvSpPr>
          <p:cNvPr id="3" name="テキスト プレースホルダー 2"/>
          <p:cNvSpPr>
            <a:spLocks noGrp="1"/>
          </p:cNvSpPr>
          <p:nvPr>
            <p:ph type="body" idx="1"/>
          </p:nvPr>
        </p:nvSpPr>
        <p:spPr>
          <a:xfrm>
            <a:off x="1142108" y="1905000"/>
            <a:ext cx="3313277" cy="762000"/>
          </a:xfrm>
        </p:spPr>
        <p:txBody>
          <a:bodyPr rtlCol="0" anchor="ctr"/>
          <a:lstStyle>
            <a:lvl1pPr marL="0" indent="0" rtl="0">
              <a:spcBef>
                <a:spcPts val="0"/>
              </a:spcBef>
              <a:buNone/>
              <a:defRPr sz="1800" b="0">
                <a:latin typeface="Meiryo UI" panose="020B0604030504040204" pitchFamily="50" charset="-128"/>
                <a:ea typeface="Meiryo UI" panose="020B0604030504040204" pitchFamily="50" charset="-128"/>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rtl="0"/>
            <a:r>
              <a:rPr lang="ja-JP" altLang="en-US" noProof="0"/>
              <a:t>マスター テキストの書式設定</a:t>
            </a:r>
          </a:p>
        </p:txBody>
      </p:sp>
      <p:sp>
        <p:nvSpPr>
          <p:cNvPr id="4" name="コンテンツ プレースホルダー 3"/>
          <p:cNvSpPr>
            <a:spLocks noGrp="1"/>
          </p:cNvSpPr>
          <p:nvPr>
            <p:ph sz="half" idx="2"/>
          </p:nvPr>
        </p:nvSpPr>
        <p:spPr>
          <a:xfrm>
            <a:off x="1142108" y="2819402"/>
            <a:ext cx="3313277" cy="3352801"/>
          </a:xfrm>
        </p:spPr>
        <p:txBody>
          <a:bodyPr rtlCol="0"/>
          <a:lstStyle>
            <a:lvl1pPr rtl="0">
              <a:defRPr sz="1800">
                <a:latin typeface="Meiryo UI" panose="020B0604030504040204" pitchFamily="50" charset="-128"/>
                <a:ea typeface="Meiryo UI" panose="020B0604030504040204" pitchFamily="50" charset="-128"/>
              </a:defRPr>
            </a:lvl1pPr>
            <a:lvl2pPr>
              <a:defRPr sz="1500">
                <a:latin typeface="Meiryo UI" panose="020B0604030504040204" pitchFamily="50" charset="-128"/>
                <a:ea typeface="Meiryo UI" panose="020B0604030504040204" pitchFamily="50" charset="-128"/>
              </a:defRPr>
            </a:lvl2pPr>
            <a:lvl3pPr>
              <a:defRPr sz="135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vl6pPr marL="1468003">
              <a:defRPr sz="1200"/>
            </a:lvl6pPr>
            <a:lvl7pPr marL="1468003">
              <a:defRPr sz="1200" baseline="0"/>
            </a:lvl7pPr>
            <a:lvl8pPr marL="1468003">
              <a:defRPr sz="1200" baseline="0"/>
            </a:lvl8pPr>
            <a:lvl9pPr marL="1468003">
              <a:defRPr sz="1200"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dirty="0"/>
          </a:p>
        </p:txBody>
      </p:sp>
      <p:sp>
        <p:nvSpPr>
          <p:cNvPr id="5" name="テキスト プレースホルダー 4"/>
          <p:cNvSpPr>
            <a:spLocks noGrp="1"/>
          </p:cNvSpPr>
          <p:nvPr>
            <p:ph type="body" sz="quarter" idx="3"/>
          </p:nvPr>
        </p:nvSpPr>
        <p:spPr>
          <a:xfrm>
            <a:off x="4688617" y="1905000"/>
            <a:ext cx="3313277" cy="762000"/>
          </a:xfrm>
        </p:spPr>
        <p:txBody>
          <a:bodyPr rtlCol="0" anchor="ctr"/>
          <a:lstStyle>
            <a:lvl1pPr marL="0" indent="0" rtl="0">
              <a:spcBef>
                <a:spcPts val="0"/>
              </a:spcBef>
              <a:buNone/>
              <a:defRPr sz="1800" b="0">
                <a:latin typeface="Meiryo UI" panose="020B0604030504040204" pitchFamily="50" charset="-128"/>
                <a:ea typeface="Meiryo UI" panose="020B0604030504040204" pitchFamily="50" charset="-128"/>
              </a:defRPr>
            </a:lvl1pPr>
            <a:lvl2pPr marL="342991" indent="0">
              <a:buNone/>
              <a:defRPr sz="1500" b="1"/>
            </a:lvl2pPr>
            <a:lvl3pPr marL="685983" indent="0">
              <a:buNone/>
              <a:defRPr sz="1350" b="1"/>
            </a:lvl3pPr>
            <a:lvl4pPr marL="1028974" indent="0">
              <a:buNone/>
              <a:defRPr sz="1200" b="1"/>
            </a:lvl4pPr>
            <a:lvl5pPr marL="1371966" indent="0">
              <a:buNone/>
              <a:defRPr sz="1200" b="1"/>
            </a:lvl5pPr>
            <a:lvl6pPr marL="1714957" indent="0">
              <a:buNone/>
              <a:defRPr sz="1200" b="1"/>
            </a:lvl6pPr>
            <a:lvl7pPr marL="2057949" indent="0">
              <a:buNone/>
              <a:defRPr sz="1200" b="1"/>
            </a:lvl7pPr>
            <a:lvl8pPr marL="2400940" indent="0">
              <a:buNone/>
              <a:defRPr sz="1200" b="1"/>
            </a:lvl8pPr>
            <a:lvl9pPr marL="2743932" indent="0">
              <a:buNone/>
              <a:defRPr sz="1200" b="1"/>
            </a:lvl9pPr>
          </a:lstStyle>
          <a:p>
            <a:pPr lvl="0" rtl="0"/>
            <a:r>
              <a:rPr lang="ja-JP" altLang="en-US" noProof="0"/>
              <a:t>マスター テキストの書式設定</a:t>
            </a:r>
          </a:p>
        </p:txBody>
      </p:sp>
      <p:sp>
        <p:nvSpPr>
          <p:cNvPr id="8" name="フッター プレースホルダー 7"/>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7" name="日付プレースホルダー 6"/>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1DB8B8A9-D5E4-4480-AB55-2A448AE25D2A}" type="datetime1">
              <a:rPr lang="ja-JP" altLang="en-US" smtClean="0"/>
              <a:t>2020/12/20</a:t>
            </a:fld>
            <a:endParaRPr lang="ja-JP" altLang="en-US" dirty="0"/>
          </a:p>
        </p:txBody>
      </p:sp>
      <p:sp>
        <p:nvSpPr>
          <p:cNvPr id="9" name="スライド番号プレースホルダー 8"/>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smtClean="0"/>
              <a:pPr/>
              <a:t>‹#›</a:t>
            </a:fld>
            <a:endParaRPr lang="ja-JP" altLang="en-US" dirty="0"/>
          </a:p>
        </p:txBody>
      </p:sp>
      <p:sp>
        <p:nvSpPr>
          <p:cNvPr id="85" name="コンテンツ プレースホルダー 3"/>
          <p:cNvSpPr>
            <a:spLocks noGrp="1"/>
          </p:cNvSpPr>
          <p:nvPr>
            <p:ph sz="half" idx="13"/>
          </p:nvPr>
        </p:nvSpPr>
        <p:spPr>
          <a:xfrm>
            <a:off x="4688617" y="2819403"/>
            <a:ext cx="3313277" cy="3352801"/>
          </a:xfrm>
        </p:spPr>
        <p:txBody>
          <a:bodyPr rtlCol="0"/>
          <a:lstStyle>
            <a:lvl1pPr rtl="0">
              <a:defRPr sz="1800">
                <a:latin typeface="Meiryo UI" panose="020B0604030504040204" pitchFamily="50" charset="-128"/>
                <a:ea typeface="Meiryo UI" panose="020B0604030504040204" pitchFamily="50" charset="-128"/>
              </a:defRPr>
            </a:lvl1pPr>
            <a:lvl2pPr>
              <a:defRPr sz="1500">
                <a:latin typeface="Meiryo UI" panose="020B0604030504040204" pitchFamily="50" charset="-128"/>
                <a:ea typeface="Meiryo UI" panose="020B0604030504040204" pitchFamily="50" charset="-128"/>
              </a:defRPr>
            </a:lvl2pPr>
            <a:lvl3pPr>
              <a:defRPr sz="135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vl6pPr marL="1468003">
              <a:defRPr sz="1200"/>
            </a:lvl6pPr>
            <a:lvl7pPr marL="1468003">
              <a:defRPr sz="1200" baseline="0"/>
            </a:lvl7pPr>
            <a:lvl8pPr marL="1468003">
              <a:defRPr sz="1200" baseline="0"/>
            </a:lvl8pPr>
            <a:lvl9pPr marL="1468003">
              <a:defRPr sz="1200"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rtlCol="0"/>
          <a:lstStyle>
            <a:lvl1pPr rtl="0">
              <a:defRPr>
                <a:latin typeface="Meiryo UI" panose="020B0604030504040204" pitchFamily="50" charset="-128"/>
                <a:ea typeface="Meiryo UI" panose="020B0604030504040204" pitchFamily="50" charset="-128"/>
              </a:defRPr>
            </a:lvl1pPr>
          </a:lstStyle>
          <a:p>
            <a:pPr rtl="0"/>
            <a:r>
              <a:rPr lang="ja-JP" altLang="en-US" noProof="0" dirty="0"/>
              <a:t>クリックしてマスター タイトルのスタイルを編集します</a:t>
            </a:r>
          </a:p>
        </p:txBody>
      </p:sp>
      <p:grpSp>
        <p:nvGrpSpPr>
          <p:cNvPr id="156" name="行" descr="行のグラフィック"/>
          <p:cNvGrpSpPr/>
          <p:nvPr/>
        </p:nvGrpSpPr>
        <p:grpSpPr bwMode="invGray">
          <a:xfrm>
            <a:off x="1142108" y="1514475"/>
            <a:ext cx="7929246" cy="64008"/>
            <a:chOff x="1522413" y="1514475"/>
            <a:chExt cx="10569575" cy="64008"/>
          </a:xfrm>
        </p:grpSpPr>
        <p:sp>
          <p:nvSpPr>
            <p:cNvPr id="157" name="フリーフォーム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58" name="フリーフォーム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59" name="フリーフォーム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0"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1"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2"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3"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4"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5"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6"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7"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8"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69"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0"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1"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2"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3"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4"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5"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6"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7"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8"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79"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0"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1"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2"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3"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4"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5"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6"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7"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8"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89"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0"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1"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2"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3"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4"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5"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6"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7"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8"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199"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0"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1"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2"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3"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4"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5"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6"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7"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8"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09"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0"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1"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2"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3"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4"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5"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6"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7"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8"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19"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0"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1"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2"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3"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4"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5"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6"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7"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8"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29"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230"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sp>
        <p:nvSpPr>
          <p:cNvPr id="4" name="フッター プレースホルダー 3"/>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3" name="日付プレースホルダー 2"/>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384E0FA8-2725-4BC8-B993-3AD6D082E1BF}" type="datetime1">
              <a:rPr lang="ja-JP" altLang="en-US" noProof="0" smtClean="0"/>
              <a:t>2020/12/20</a:t>
            </a:fld>
            <a:endParaRPr lang="ja-JP" altLang="en-US" noProof="0" dirty="0"/>
          </a:p>
        </p:txBody>
      </p:sp>
      <p:sp>
        <p:nvSpPr>
          <p:cNvPr id="5" name="スライド番号プレースホルダー 4"/>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1"/>
          </p:nvPr>
        </p:nvSpPr>
        <p:spPr/>
        <p:txBody>
          <a:bodyPr rtlCol="0"/>
          <a:lstStyle/>
          <a:p>
            <a:pPr rtl="0"/>
            <a:endParaRPr lang="ja-JP" altLang="en-US" noProof="0" dirty="0"/>
          </a:p>
        </p:txBody>
      </p:sp>
      <p:sp>
        <p:nvSpPr>
          <p:cNvPr id="2" name="日付プレースホルダー 1"/>
          <p:cNvSpPr>
            <a:spLocks noGrp="1"/>
          </p:cNvSpPr>
          <p:nvPr>
            <p:ph type="dt" sz="half" idx="10"/>
          </p:nvPr>
        </p:nvSpPr>
        <p:spPr/>
        <p:txBody>
          <a:bodyPr rtlCol="0"/>
          <a:lstStyle/>
          <a:p>
            <a:pPr rtl="0"/>
            <a:fld id="{B0BED5AD-94C2-4B88-BD1C-63EF76865C76}" type="datetime1">
              <a:rPr lang="ja-JP" altLang="en-US" noProof="0" smtClean="0"/>
              <a:t>2020/12/20</a:t>
            </a:fld>
            <a:endParaRPr lang="ja-JP" altLang="en-US" noProof="0" dirty="0"/>
          </a:p>
        </p:txBody>
      </p:sp>
      <p:sp>
        <p:nvSpPr>
          <p:cNvPr id="4" name="スライド番号プレースホルダー 3"/>
          <p:cNvSpPr>
            <a:spLocks noGrp="1"/>
          </p:cNvSpPr>
          <p:nvPr>
            <p:ph type="sldNum" sz="quarter" idx="12"/>
          </p:nvPr>
        </p:nvSpPr>
        <p:spPr/>
        <p:txBody>
          <a:bodyPr rtlCol="0"/>
          <a:lstStyle/>
          <a:p>
            <a:pPr rtl="0"/>
            <a:fld id="{25BA54BD-C84D-46CE-8B72-31BFB26ABA43}" type="slidenum">
              <a:rPr lang="en-US" altLang="ja-JP" noProof="0" smtClean="0"/>
              <a:t>‹#›</a:t>
            </a:fld>
            <a:endParaRPr lang="ja-JP" altLang="en-US" noProof="0"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274638"/>
            <a:ext cx="6859785" cy="1020762"/>
          </a:xfrm>
        </p:spPr>
        <p:txBody>
          <a:bodyPr rtlCol="0" anchor="b">
            <a:noAutofit/>
          </a:bodyPr>
          <a:lstStyle>
            <a:lvl1pPr algn="l">
              <a:defRPr sz="2401" b="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4" name="テキスト プレースホルダー 3"/>
          <p:cNvSpPr>
            <a:spLocks noGrp="1"/>
          </p:cNvSpPr>
          <p:nvPr>
            <p:ph type="body" sz="half" idx="2"/>
          </p:nvPr>
        </p:nvSpPr>
        <p:spPr>
          <a:xfrm>
            <a:off x="1142107" y="3429000"/>
            <a:ext cx="2057936" cy="2743200"/>
          </a:xfrm>
        </p:spPr>
        <p:txBody>
          <a:bodyPr rtlCol="0" anchor="b">
            <a:normAutofit/>
          </a:bodyPr>
          <a:lstStyle>
            <a:lvl1pPr marL="0" indent="0">
              <a:spcBef>
                <a:spcPts val="900"/>
              </a:spcBef>
              <a:buNone/>
              <a:defRPr sz="1200">
                <a:latin typeface="Meiryo UI" panose="020B0604030504040204" pitchFamily="50" charset="-128"/>
                <a:ea typeface="Meiryo UI" panose="020B0604030504040204" pitchFamily="50" charset="-128"/>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rtl="0"/>
            <a:r>
              <a:rPr lang="ja-JP" altLang="en-US" noProof="0"/>
              <a:t>マスター テキストの書式設定</a:t>
            </a:r>
          </a:p>
        </p:txBody>
      </p:sp>
      <p:sp>
        <p:nvSpPr>
          <p:cNvPr id="3" name="コンテンツ プレースホルダー 2"/>
          <p:cNvSpPr>
            <a:spLocks noGrp="1"/>
          </p:cNvSpPr>
          <p:nvPr>
            <p:ph idx="1"/>
          </p:nvPr>
        </p:nvSpPr>
        <p:spPr>
          <a:xfrm>
            <a:off x="3533436" y="1905000"/>
            <a:ext cx="4253068" cy="4038600"/>
          </a:xfrm>
        </p:spPr>
        <p:txBody>
          <a:bodyPr rtlCol="0">
            <a:normAutofit/>
          </a:bodyPr>
          <a:lstStyle>
            <a:lvl1pPr rtl="0">
              <a:defRPr sz="1800">
                <a:latin typeface="Meiryo UI" panose="020B0604030504040204" pitchFamily="50" charset="-128"/>
                <a:ea typeface="Meiryo UI" panose="020B0604030504040204" pitchFamily="50" charset="-128"/>
              </a:defRPr>
            </a:lvl1pPr>
            <a:lvl2pPr>
              <a:defRPr sz="1500">
                <a:latin typeface="Meiryo UI" panose="020B0604030504040204" pitchFamily="50" charset="-128"/>
                <a:ea typeface="Meiryo UI" panose="020B0604030504040204" pitchFamily="50" charset="-128"/>
              </a:defRPr>
            </a:lvl2pPr>
            <a:lvl3pPr>
              <a:defRPr sz="1350">
                <a:latin typeface="Meiryo UI" panose="020B0604030504040204" pitchFamily="50" charset="-128"/>
                <a:ea typeface="Meiryo UI" panose="020B0604030504040204" pitchFamily="50" charset="-128"/>
              </a:defRPr>
            </a:lvl3pPr>
            <a:lvl4pPr>
              <a:defRPr sz="1200">
                <a:latin typeface="Meiryo UI" panose="020B0604030504040204" pitchFamily="50" charset="-128"/>
                <a:ea typeface="Meiryo UI" panose="020B0604030504040204" pitchFamily="50" charset="-128"/>
              </a:defRPr>
            </a:lvl4pPr>
            <a:lvl5pPr>
              <a:defRPr sz="1200">
                <a:latin typeface="Meiryo UI" panose="020B0604030504040204" pitchFamily="50" charset="-128"/>
                <a:ea typeface="Meiryo UI" panose="020B0604030504040204" pitchFamily="50" charset="-128"/>
              </a:defRPr>
            </a:lvl5pPr>
            <a:lvl6pPr>
              <a:defRPr sz="1200"/>
            </a:lvl6pPr>
            <a:lvl7pPr>
              <a:defRPr sz="1200" baseline="0"/>
            </a:lvl7pPr>
            <a:lvl8pPr>
              <a:defRPr sz="1200" baseline="0"/>
            </a:lvl8pPr>
            <a:lvl9pPr>
              <a:defRPr sz="1200" baseline="0"/>
            </a:lvl9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grpSp>
        <p:nvGrpSpPr>
          <p:cNvPr id="615" name="フレーム" descr="ボックス グラフィック"/>
          <p:cNvGrpSpPr/>
          <p:nvPr/>
        </p:nvGrpSpPr>
        <p:grpSpPr bwMode="invGray">
          <a:xfrm>
            <a:off x="3314242" y="1630824"/>
            <a:ext cx="4719500" cy="4575885"/>
            <a:chOff x="4417839" y="1630821"/>
            <a:chExt cx="6291028" cy="4575885"/>
          </a:xfrm>
        </p:grpSpPr>
        <p:grpSp>
          <p:nvGrpSpPr>
            <p:cNvPr id="616" name="グループ 615"/>
            <p:cNvGrpSpPr/>
            <p:nvPr/>
          </p:nvGrpSpPr>
          <p:grpSpPr bwMode="invGray">
            <a:xfrm>
              <a:off x="5414491" y="1630821"/>
              <a:ext cx="5294376" cy="4114800"/>
              <a:chOff x="3310555" y="716546"/>
              <a:chExt cx="5294376" cy="4114800"/>
            </a:xfrm>
          </p:grpSpPr>
          <p:grpSp>
            <p:nvGrpSpPr>
              <p:cNvPr id="768" name="グループ 767"/>
              <p:cNvGrpSpPr/>
              <p:nvPr/>
            </p:nvGrpSpPr>
            <p:grpSpPr bwMode="invGray">
              <a:xfrm flipH="1">
                <a:off x="3310555" y="737968"/>
                <a:ext cx="5294376" cy="54864"/>
                <a:chOff x="1522413" y="1514475"/>
                <a:chExt cx="10569575" cy="64008"/>
              </a:xfrm>
              <a:solidFill>
                <a:schemeClr val="accent1"/>
              </a:solidFill>
            </p:grpSpPr>
            <p:sp>
              <p:nvSpPr>
                <p:cNvPr id="844" name="フリーフォーム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5" name="フリーフォーム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6" name="フリーフォーム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7"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8"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9"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0"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1"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2"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3"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4"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5"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6"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7"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8"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9"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0"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1"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2"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3"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4"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5"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6"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7"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8"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9"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0"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1"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2"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3"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4"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5"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6"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7"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8"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9"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0"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1"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2"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3"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4"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5"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6"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7"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8"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9"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0"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1"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2"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3"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4"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5"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6"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7"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8"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9"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0"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1"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2"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3"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4"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5"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6"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7"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8"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9"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0"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1"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2"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3"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4"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5"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6"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7"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nvGrpSpPr>
              <p:cNvPr id="769" name="グループ 768"/>
              <p:cNvGrpSpPr/>
              <p:nvPr/>
            </p:nvGrpSpPr>
            <p:grpSpPr bwMode="invGray">
              <a:xfrm rot="16200000" flipH="1">
                <a:off x="6492229" y="2755658"/>
                <a:ext cx="4114800" cy="36576"/>
                <a:chOff x="1522413" y="1514475"/>
                <a:chExt cx="10569575" cy="64008"/>
              </a:xfrm>
              <a:solidFill>
                <a:schemeClr val="accent1"/>
              </a:solidFill>
            </p:grpSpPr>
            <p:sp>
              <p:nvSpPr>
                <p:cNvPr id="770" name="フリーフォーム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1" name="フリーフォーム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2" name="フリーフォーム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3"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4"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5"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6"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7"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8"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9"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0"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1"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2"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3"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4"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5"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6"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7"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8"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9"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0"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1"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2"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3"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4"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5"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6"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7"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8"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9"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0"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1"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2"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3"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4"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5"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6"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7"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8"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9"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0"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1"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2"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3"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4"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5"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6"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7"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8"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9"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0"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1"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2"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3"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4"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5"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6"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7"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8"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9"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0"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1"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2"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3"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4"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5"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6"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7"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8"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9"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0"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1"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2"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3"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grpSp>
          <p:nvGrpSpPr>
            <p:cNvPr id="617" name="グループ 616"/>
            <p:cNvGrpSpPr/>
            <p:nvPr/>
          </p:nvGrpSpPr>
          <p:grpSpPr bwMode="invGray">
            <a:xfrm rot="10800000">
              <a:off x="4417839" y="2091906"/>
              <a:ext cx="5294376" cy="4114800"/>
              <a:chOff x="3310555" y="716546"/>
              <a:chExt cx="5294376" cy="4114800"/>
            </a:xfrm>
          </p:grpSpPr>
          <p:grpSp>
            <p:nvGrpSpPr>
              <p:cNvPr id="618" name="グループ 617"/>
              <p:cNvGrpSpPr/>
              <p:nvPr/>
            </p:nvGrpSpPr>
            <p:grpSpPr bwMode="invGray">
              <a:xfrm flipH="1">
                <a:off x="3310555" y="737968"/>
                <a:ext cx="5294376" cy="54864"/>
                <a:chOff x="1522413" y="1514475"/>
                <a:chExt cx="10569575" cy="64008"/>
              </a:xfrm>
              <a:solidFill>
                <a:schemeClr val="accent1"/>
              </a:solidFill>
            </p:grpSpPr>
            <p:sp>
              <p:nvSpPr>
                <p:cNvPr id="694" name="フリーフォーム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5" name="フリーフォーム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6" name="フリーフォーム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7"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8"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9"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0"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1"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2"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3"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4"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5"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6"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7"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8"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9"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0"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1"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2"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3"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4"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5"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6"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7"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8"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9"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0"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1"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2"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3"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4"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5"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6"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7"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8"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9"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0"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1"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2"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3"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4"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5"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6"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7"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8"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9"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0"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1"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2"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3"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4"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5"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6"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7"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8"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9"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0"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1"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2"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3"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4"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5"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6"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7"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8"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9"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0"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1"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2"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3"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4"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5"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6"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7"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nvGrpSpPr>
              <p:cNvPr id="619" name="グループ 618"/>
              <p:cNvGrpSpPr/>
              <p:nvPr/>
            </p:nvGrpSpPr>
            <p:grpSpPr bwMode="invGray">
              <a:xfrm rot="16200000" flipH="1">
                <a:off x="6492229" y="2755658"/>
                <a:ext cx="4114800" cy="36576"/>
                <a:chOff x="1522413" y="1514475"/>
                <a:chExt cx="10569575" cy="64008"/>
              </a:xfrm>
              <a:solidFill>
                <a:schemeClr val="accent1"/>
              </a:solidFill>
            </p:grpSpPr>
            <p:sp>
              <p:nvSpPr>
                <p:cNvPr id="620" name="フリーフォーム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1" name="フリーフォーム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2" name="フリーフォーム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3"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4"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5"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6"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7"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8"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9"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0"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1"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2"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3"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4"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5"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6"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7"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8"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9"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0"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1"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2"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3"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4"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5"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6"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7"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8"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9"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0"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1"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2"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3"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4"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5"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6"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7"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8"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9"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0"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1"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2"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3"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4"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5"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6"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7"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8"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9"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0"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1"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2"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3"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4"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5"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6"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7"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8"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9"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0"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1"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2"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3"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4"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5"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6"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7"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8"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9"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0"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1"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2"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3"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gr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2EC6E909-2511-4E2C-9A6F-02E9CF9E4AB4}" type="datetime1">
              <a:rPr lang="ja-JP" altLang="en-US" noProof="0" smtClean="0"/>
              <a:t>2020/12/20</a:t>
            </a:fld>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写真">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8" y="274638"/>
            <a:ext cx="6859785" cy="1020762"/>
          </a:xfrm>
        </p:spPr>
        <p:txBody>
          <a:bodyPr rtlCol="0" anchor="b">
            <a:noAutofit/>
          </a:bodyPr>
          <a:lstStyle>
            <a:lvl1pPr algn="l">
              <a:defRPr sz="2401" b="0">
                <a:latin typeface="Meiryo UI" panose="020B0604030504040204" pitchFamily="50" charset="-128"/>
                <a:ea typeface="Meiryo UI" panose="020B0604030504040204" pitchFamily="50" charset="-128"/>
              </a:defRPr>
            </a:lvl1pPr>
          </a:lstStyle>
          <a:p>
            <a:pPr rtl="0"/>
            <a:r>
              <a:rPr lang="ja-JP" altLang="en-US" noProof="0"/>
              <a:t>マスター タイトルの書式設定</a:t>
            </a:r>
            <a:endParaRPr lang="ja-JP" altLang="en-US" noProof="0" dirty="0"/>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a:off x="1309719" y="1884311"/>
            <a:ext cx="4253068" cy="4041648"/>
          </a:xfrm>
          <a:solidFill>
            <a:schemeClr val="bg1"/>
          </a:solidFill>
        </p:spPr>
        <p:txBody>
          <a:bodyPr tIns="914400" rtlCol="0">
            <a:normAutofit/>
          </a:bodyPr>
          <a:lstStyle>
            <a:lvl1pPr marL="0" indent="0" algn="ctr">
              <a:buNone/>
              <a:defRPr sz="1800">
                <a:latin typeface="Meiryo UI" panose="020B0604030504040204" pitchFamily="50" charset="-128"/>
                <a:ea typeface="Meiryo UI" panose="020B0604030504040204" pitchFamily="50" charset="-128"/>
              </a:defRPr>
            </a:lvl1pPr>
            <a:lvl2pPr marL="342991" indent="0">
              <a:buNone/>
              <a:defRPr sz="2101"/>
            </a:lvl2pPr>
            <a:lvl3pPr marL="685983" indent="0">
              <a:buNone/>
              <a:defRPr sz="1800"/>
            </a:lvl3pPr>
            <a:lvl4pPr marL="1028974" indent="0">
              <a:buNone/>
              <a:defRPr sz="1500"/>
            </a:lvl4pPr>
            <a:lvl5pPr marL="1371966" indent="0">
              <a:buNone/>
              <a:defRPr sz="1500"/>
            </a:lvl5pPr>
            <a:lvl6pPr marL="1714957" indent="0">
              <a:buNone/>
              <a:defRPr sz="1500"/>
            </a:lvl6pPr>
            <a:lvl7pPr marL="2057949" indent="0">
              <a:buNone/>
              <a:defRPr sz="1500"/>
            </a:lvl7pPr>
            <a:lvl8pPr marL="2400940" indent="0">
              <a:buNone/>
              <a:defRPr sz="1500"/>
            </a:lvl8pPr>
            <a:lvl9pPr marL="2743932" indent="0">
              <a:buNone/>
              <a:defRPr sz="1500"/>
            </a:lvl9pPr>
          </a:lstStyle>
          <a:p>
            <a:pPr rtl="0"/>
            <a:r>
              <a:rPr lang="ja-JP" altLang="en-US" noProof="0"/>
              <a:t>アイコンをクリックして図を追加</a:t>
            </a:r>
            <a:endParaRPr lang="ja-JP" altLang="en-US" noProof="0" dirty="0"/>
          </a:p>
        </p:txBody>
      </p:sp>
      <p:grpSp>
        <p:nvGrpSpPr>
          <p:cNvPr id="614" name="フレーム" descr="ボックス グラフィック"/>
          <p:cNvGrpSpPr/>
          <p:nvPr/>
        </p:nvGrpSpPr>
        <p:grpSpPr bwMode="invGray">
          <a:xfrm flipH="1">
            <a:off x="1085908" y="1630824"/>
            <a:ext cx="4719500" cy="4575885"/>
            <a:chOff x="4417839" y="1630821"/>
            <a:chExt cx="6291028" cy="4575885"/>
          </a:xfrm>
        </p:grpSpPr>
        <p:grpSp>
          <p:nvGrpSpPr>
            <p:cNvPr id="615" name="グループ 614"/>
            <p:cNvGrpSpPr/>
            <p:nvPr/>
          </p:nvGrpSpPr>
          <p:grpSpPr bwMode="invGray">
            <a:xfrm>
              <a:off x="5414491" y="1630821"/>
              <a:ext cx="5294376" cy="4114800"/>
              <a:chOff x="3310555" y="716546"/>
              <a:chExt cx="5294376" cy="4114800"/>
            </a:xfrm>
          </p:grpSpPr>
          <p:grpSp>
            <p:nvGrpSpPr>
              <p:cNvPr id="767" name="グループ 766"/>
              <p:cNvGrpSpPr/>
              <p:nvPr/>
            </p:nvGrpSpPr>
            <p:grpSpPr bwMode="invGray">
              <a:xfrm flipH="1">
                <a:off x="3310555" y="737968"/>
                <a:ext cx="5294376" cy="54864"/>
                <a:chOff x="1522413" y="1514475"/>
                <a:chExt cx="10569575" cy="64008"/>
              </a:xfrm>
              <a:solidFill>
                <a:schemeClr val="accent1"/>
              </a:solidFill>
            </p:grpSpPr>
            <p:sp>
              <p:nvSpPr>
                <p:cNvPr id="843" name="フリーフォーム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4" name="フリーフォーム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5" name="フリーフォーム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6"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7"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8"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9"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0"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1"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2"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3"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4"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5"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6"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7"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8"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59"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0"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1"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2"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3"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4"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5"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6"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7"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8"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69"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0"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1"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2"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3"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4"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5"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6"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7"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8"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79"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0"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1"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2"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3"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4"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5"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6"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7"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8"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89"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0"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1"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2"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3"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4"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5"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6"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7"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8"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99"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0"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1"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2"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3"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4"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5"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6"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7"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8"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09"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0"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1"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2"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3"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4"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5"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916"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nvGrpSpPr>
              <p:cNvPr id="768" name="グループ 767"/>
              <p:cNvGrpSpPr/>
              <p:nvPr/>
            </p:nvGrpSpPr>
            <p:grpSpPr bwMode="invGray">
              <a:xfrm rot="16200000" flipH="1">
                <a:off x="6492229" y="2755658"/>
                <a:ext cx="4114800" cy="36576"/>
                <a:chOff x="1522413" y="1514475"/>
                <a:chExt cx="10569575" cy="64008"/>
              </a:xfrm>
              <a:solidFill>
                <a:schemeClr val="accent1"/>
              </a:solidFill>
            </p:grpSpPr>
            <p:sp>
              <p:nvSpPr>
                <p:cNvPr id="769" name="フリーフォーム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0" name="フリーフォーム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1" name="フリーフォーム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2"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3"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4"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5"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6"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7"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8"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79"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0"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1"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2"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3"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4"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5"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6"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7"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8"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89"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0"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1"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2"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3"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4"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5"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6"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7"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8"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99"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0"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1"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2"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3"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4"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5"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6"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7"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8"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09"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0"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1"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2"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3"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4"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5"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6"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7"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8"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19"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0"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1"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2"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3"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4"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5"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6"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7"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8"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29"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0"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1"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2"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3"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4"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5"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6"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7"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8"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39"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0"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1"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842"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grpSp>
          <p:nvGrpSpPr>
            <p:cNvPr id="616" name="グループ 615"/>
            <p:cNvGrpSpPr/>
            <p:nvPr/>
          </p:nvGrpSpPr>
          <p:grpSpPr bwMode="invGray">
            <a:xfrm rot="10800000">
              <a:off x="4417839" y="2091906"/>
              <a:ext cx="5294376" cy="4114800"/>
              <a:chOff x="3310555" y="716546"/>
              <a:chExt cx="5294376" cy="4114800"/>
            </a:xfrm>
          </p:grpSpPr>
          <p:grpSp>
            <p:nvGrpSpPr>
              <p:cNvPr id="617" name="グループ 616"/>
              <p:cNvGrpSpPr/>
              <p:nvPr/>
            </p:nvGrpSpPr>
            <p:grpSpPr bwMode="invGray">
              <a:xfrm flipH="1">
                <a:off x="3310555" y="737968"/>
                <a:ext cx="5294376" cy="54864"/>
                <a:chOff x="1522413" y="1514475"/>
                <a:chExt cx="10569575" cy="64008"/>
              </a:xfrm>
              <a:solidFill>
                <a:schemeClr val="accent1"/>
              </a:solidFill>
            </p:grpSpPr>
            <p:sp>
              <p:nvSpPr>
                <p:cNvPr id="693" name="フリーフォーム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4" name="フリーフォーム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5" name="フリーフォーム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6" name="フリーフォーム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7" name="フリーフォーム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8" name="フリーフォーム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9" name="フリーフォーム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0" name="フリーフォーム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1" name="フリーフォーム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2" name="フリーフォーム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3" name="フリーフォーム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4" name="フリーフォーム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5" name="フリーフォーム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6" name="フリーフォーム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7" name="フリーフォーム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8" name="フリーフォーム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09" name="フリーフォーム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0" name="フリーフォーム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1" name="フリーフォーム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2" name="フリーフォーム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3" name="フリーフォーム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4" name="フリーフォーム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5" name="フリーフォーム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6" name="フリーフォーム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7" name="フリーフォーム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8" name="フリーフォーム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19" name="フリーフォーム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0" name="フリーフォーム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1" name="フリーフォーム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2" name="フリーフォーム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3" name="フリーフォーム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4" name="フリーフォーム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5" name="フリーフォーム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6" name="フリーフォーム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7" name="フリーフォーム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8" name="フリーフォーム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29" name="フリーフォーム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0" name="フリーフォーム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1" name="フリーフォーム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2" name="フリーフォーム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3" name="フリーフォーム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4" name="フリーフォーム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5" name="フリーフォーム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6" name="フリーフォーム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7" name="フリーフォーム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8" name="フリーフォーム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39" name="フリーフォーム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0" name="フリーフォーム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1" name="フリーフォーム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2" name="フリーフォーム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3" name="フリーフォーム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4" name="フリーフォーム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5" name="フリーフォーム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6" name="フリーフォーム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7" name="フリーフォーム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8" name="フリーフォーム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49" name="フリーフォーム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0" name="フリーフォーム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1" name="フリーフォーム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2" name="フリーフォーム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3" name="フリーフォーム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4" name="フリーフォーム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5" name="フリーフォーム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6" name="フリーフォーム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7" name="フリーフォーム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8" name="フリーフォーム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59" name="フリーフォーム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0" name="フリーフォーム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1" name="フリーフォーム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2" name="フリーフォーム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3" name="フリーフォーム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4" name="フリーフォーム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5" name="フリーフォーム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766" name="フリーフォーム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nvGrpSpPr>
              <p:cNvPr id="618" name="グループ 617"/>
              <p:cNvGrpSpPr/>
              <p:nvPr/>
            </p:nvGrpSpPr>
            <p:grpSpPr bwMode="invGray">
              <a:xfrm rot="16200000" flipH="1">
                <a:off x="6492229" y="2755658"/>
                <a:ext cx="4114800" cy="36576"/>
                <a:chOff x="1522413" y="1514475"/>
                <a:chExt cx="10569575" cy="64008"/>
              </a:xfrm>
              <a:solidFill>
                <a:schemeClr val="accent1"/>
              </a:solidFill>
            </p:grpSpPr>
            <p:sp>
              <p:nvSpPr>
                <p:cNvPr id="619" name="フリーフォーム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0" name="フリーフォーム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1" name="フリーフォーム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2" name="フリーフォーム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3" name="フリーフォーム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4" name="フリーフォーム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5" name="フリーフォーム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6" name="フリーフォーム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7" name="フリーフォーム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8" name="フリーフォーム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29" name="フリーフォーム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0" name="フリーフォーム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1" name="フリーフォーム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2" name="フリーフォーム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3" name="フリーフォーム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4" name="フリーフォーム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5" name="フリーフォーム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6" name="フリーフォーム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7" name="フリーフォーム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8" name="フリーフォーム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39" name="フリーフォーム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0" name="フリーフォーム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1" name="フリーフォーム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2" name="フリーフォーム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3" name="フリーフォーム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4" name="フリーフォーム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5" name="フリーフォーム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6" name="フリーフォーム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7" name="フリーフォーム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8" name="フリーフォーム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49" name="フリーフォーム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0" name="フリーフォーム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1" name="フリーフォーム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2" name="フリーフォーム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3" name="フリーフォーム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4" name="フリーフォーム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5" name="フリーフォーム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6" name="フリーフォーム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7" name="フリーフォーム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8" name="フリーフォーム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59" name="フリーフォーム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0" name="フリーフォーム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1" name="フリーフォーム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2" name="フリーフォーム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3" name="フリーフォーム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4" name="フリーフォーム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5" name="フリーフォーム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6" name="フリーフォーム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7" name="フリーフォーム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8" name="フリーフォーム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69" name="フリーフォーム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0" name="フリーフォーム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1" name="フリーフォーム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2" name="フリーフォーム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3" name="フリーフォーム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4" name="フリーフォーム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5" name="フリーフォーム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6" name="フリーフォーム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7" name="フリーフォーム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8" name="フリーフォーム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79" name="フリーフォーム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0" name="フリーフォーム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1" name="フリーフォーム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2" name="フリーフォーム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3" name="フリーフォーム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4" name="フリーフォーム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5" name="フリーフォーム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6" name="フリーフォーム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7" name="フリーフォーム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8" name="フリーフォーム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89" name="フリーフォーム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0" name="フリーフォーム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1" name="フリーフォーム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sp>
              <p:nvSpPr>
                <p:cNvPr id="692" name="フリーフォーム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ja-JP" altLang="en-US" sz="1350" noProof="0" dirty="0">
                    <a:ln>
                      <a:noFill/>
                    </a:ln>
                    <a:latin typeface="Meiryo UI" panose="020B0604030504040204" pitchFamily="50" charset="-128"/>
                    <a:ea typeface="Meiryo UI" panose="020B0604030504040204" pitchFamily="50" charset="-128"/>
                  </a:endParaRPr>
                </a:p>
              </p:txBody>
            </p:sp>
          </p:grpSp>
        </p:grpSp>
      </p:grpSp>
      <p:sp>
        <p:nvSpPr>
          <p:cNvPr id="4" name="テキスト プレースホルダー 3"/>
          <p:cNvSpPr>
            <a:spLocks noGrp="1"/>
          </p:cNvSpPr>
          <p:nvPr>
            <p:ph type="body" sz="half" idx="2"/>
          </p:nvPr>
        </p:nvSpPr>
        <p:spPr>
          <a:xfrm>
            <a:off x="5931015" y="3411748"/>
            <a:ext cx="2057936" cy="2743200"/>
          </a:xfrm>
        </p:spPr>
        <p:txBody>
          <a:bodyPr rtlCol="0" anchor="b">
            <a:normAutofit/>
          </a:bodyPr>
          <a:lstStyle>
            <a:lvl1pPr marL="0" indent="0" rtl="0">
              <a:spcBef>
                <a:spcPts val="900"/>
              </a:spcBef>
              <a:buNone/>
              <a:defRPr sz="1200">
                <a:latin typeface="Meiryo UI" panose="020B0604030504040204" pitchFamily="50" charset="-128"/>
                <a:ea typeface="Meiryo UI" panose="020B0604030504040204" pitchFamily="50" charset="-128"/>
              </a:defRPr>
            </a:lvl1pPr>
            <a:lvl2pPr marL="342991" indent="0">
              <a:buNone/>
              <a:defRPr sz="900"/>
            </a:lvl2pPr>
            <a:lvl3pPr marL="685983" indent="0">
              <a:buNone/>
              <a:defRPr sz="750"/>
            </a:lvl3pPr>
            <a:lvl4pPr marL="1028974" indent="0">
              <a:buNone/>
              <a:defRPr sz="675"/>
            </a:lvl4pPr>
            <a:lvl5pPr marL="1371966" indent="0">
              <a:buNone/>
              <a:defRPr sz="675"/>
            </a:lvl5pPr>
            <a:lvl6pPr marL="1714957" indent="0">
              <a:buNone/>
              <a:defRPr sz="675"/>
            </a:lvl6pPr>
            <a:lvl7pPr marL="2057949" indent="0">
              <a:buNone/>
              <a:defRPr sz="675"/>
            </a:lvl7pPr>
            <a:lvl8pPr marL="2400940" indent="0">
              <a:buNone/>
              <a:defRPr sz="675"/>
            </a:lvl8pPr>
            <a:lvl9pPr marL="2743932" indent="0">
              <a:buNone/>
              <a:defRPr sz="675"/>
            </a:lvl9pPr>
          </a:lstStyle>
          <a:p>
            <a:pPr lvl="0" rtl="0"/>
            <a:r>
              <a:rPr lang="ja-JP" altLang="en-US" noProof="0"/>
              <a:t>マスター テキストの書式設定</a:t>
            </a:r>
          </a:p>
        </p:txBody>
      </p:sp>
      <p:sp>
        <p:nvSpPr>
          <p:cNvPr id="6" name="フッター プレースホルダー 5"/>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lang="ja-JP" altLang="en-US" noProof="0" dirty="0"/>
          </a:p>
        </p:txBody>
      </p:sp>
      <p:sp>
        <p:nvSpPr>
          <p:cNvPr id="5" name="日付プレースホルダー 4"/>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fld id="{48DDB65D-6383-41D1-8312-CD9EC296F66C}" type="datetime1">
              <a:rPr lang="ja-JP" altLang="en-US" noProof="0" smtClean="0"/>
              <a:t>2020/12/20</a:t>
            </a:fld>
            <a:endParaRPr lang="ja-JP" altLang="en-US" noProof="0" dirty="0"/>
          </a:p>
        </p:txBody>
      </p:sp>
      <p:sp>
        <p:nvSpPr>
          <p:cNvPr id="7" name="スライド番号プレースホルダー 6"/>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1142108" y="274638"/>
            <a:ext cx="6859785" cy="1020762"/>
          </a:xfrm>
          <a:prstGeom prst="rect">
            <a:avLst/>
          </a:prstGeom>
        </p:spPr>
        <p:txBody>
          <a:bodyPr vert="horz" lIns="91440" tIns="45720" rIns="91440" bIns="45720" rtlCol="0" anchor="b">
            <a:normAutofit/>
          </a:bodyPr>
          <a:lstStyle/>
          <a:p>
            <a:pPr rtl="0"/>
            <a:r>
              <a:rPr lang="ja-JP" altLang="en-US" noProof="0" dirty="0"/>
              <a:t>クリックしてマスター タイトルのスタイルを編集します</a:t>
            </a:r>
          </a:p>
        </p:txBody>
      </p:sp>
      <p:sp>
        <p:nvSpPr>
          <p:cNvPr id="3" name="テキスト プレースホルダー 2"/>
          <p:cNvSpPr>
            <a:spLocks noGrp="1"/>
          </p:cNvSpPr>
          <p:nvPr>
            <p:ph type="body" idx="1"/>
          </p:nvPr>
        </p:nvSpPr>
        <p:spPr>
          <a:xfrm>
            <a:off x="1142109" y="1905000"/>
            <a:ext cx="6859786" cy="4267200"/>
          </a:xfrm>
          <a:prstGeom prst="rect">
            <a:avLst/>
          </a:prstGeom>
        </p:spPr>
        <p:txBody>
          <a:bodyPr vert="horz" lIns="91440" tIns="45720" rIns="91440" bIns="45720" rtlCol="0">
            <a:normAutofit/>
          </a:bodyPr>
          <a:lstStyle/>
          <a:p>
            <a:pPr lvl="0" rtl="0"/>
            <a:r>
              <a:rPr lang="ja-JP" altLang="en-US" noProof="0" dirty="0"/>
              <a:t>マスター テキストの書式設定</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フッター プレースホルダー 4"/>
          <p:cNvSpPr>
            <a:spLocks noGrp="1"/>
          </p:cNvSpPr>
          <p:nvPr>
            <p:ph type="ftr" sz="quarter" idx="3"/>
          </p:nvPr>
        </p:nvSpPr>
        <p:spPr>
          <a:xfrm>
            <a:off x="1142108" y="6400801"/>
            <a:ext cx="4744685" cy="276226"/>
          </a:xfrm>
          <a:prstGeom prst="rect">
            <a:avLst/>
          </a:prstGeom>
        </p:spPr>
        <p:txBody>
          <a:bodyPr vert="horz" lIns="91440" tIns="45720" rIns="91440" bIns="45720" rtlCol="0" anchor="ctr"/>
          <a:lstStyle>
            <a:lvl1pPr algn="l">
              <a:defRPr sz="9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4" name="日付プレースホルダー 3"/>
          <p:cNvSpPr>
            <a:spLocks noGrp="1"/>
          </p:cNvSpPr>
          <p:nvPr>
            <p:ph type="dt" sz="half" idx="2"/>
          </p:nvPr>
        </p:nvSpPr>
        <p:spPr>
          <a:xfrm>
            <a:off x="6058288" y="6400801"/>
            <a:ext cx="933137" cy="276226"/>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E85DF60A-26F9-488A-9CFE-3DD4767C5E66}" type="datetime1">
              <a:rPr lang="ja-JP" altLang="en-US" noProof="0" smtClean="0"/>
              <a:t>2020/12/20</a:t>
            </a:fld>
            <a:endParaRPr lang="ja-JP" altLang="en-US" noProof="0" dirty="0"/>
          </a:p>
        </p:txBody>
      </p:sp>
      <p:sp>
        <p:nvSpPr>
          <p:cNvPr id="6" name="スライド番号プレースホルダー 5"/>
          <p:cNvSpPr>
            <a:spLocks noGrp="1"/>
          </p:cNvSpPr>
          <p:nvPr>
            <p:ph type="sldNum" sz="quarter" idx="4"/>
          </p:nvPr>
        </p:nvSpPr>
        <p:spPr>
          <a:xfrm>
            <a:off x="7144420" y="6400801"/>
            <a:ext cx="857475" cy="276226"/>
          </a:xfrm>
          <a:prstGeom prst="rect">
            <a:avLst/>
          </a:prstGeom>
        </p:spPr>
        <p:txBody>
          <a:bodyPr vert="horz" lIns="91440" tIns="45720" rIns="91440" bIns="45720" rtlCol="0" anchor="ctr"/>
          <a:lstStyle>
            <a:lvl1pPr algn="r">
              <a:defRPr sz="900">
                <a:solidFill>
                  <a:schemeClr val="tx1">
                    <a:tint val="75000"/>
                  </a:schemeClr>
                </a:solidFill>
                <a:latin typeface="Meiryo UI" panose="020B0604030504040204" pitchFamily="50" charset="-128"/>
                <a:ea typeface="Meiryo UI" panose="020B0604030504040204" pitchFamily="50" charset="-128"/>
              </a:defRPr>
            </a:lvl1pPr>
          </a:lstStyle>
          <a:p>
            <a:fld id="{25BA54BD-C84D-46CE-8B72-31BFB26ABA43}" type="slidenum">
              <a:rPr lang="en-US" altLang="ja-JP" noProof="0" smtClean="0"/>
              <a:pPr/>
              <a:t>‹#›</a:t>
            </a:fld>
            <a:endParaRPr lang="ja-JP" altLang="en-US" noProof="0"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p:titleStyle>
    <p:body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p:bodyStyle>
    <p:otherStyle>
      <a:defPPr>
        <a:defRPr/>
      </a:defPPr>
      <a:lvl1pPr marL="0" algn="l" defTabSz="685983" rtl="0" eaLnBrk="1" latinLnBrk="0" hangingPunct="1">
        <a:defRPr kumimoji="1" sz="1350" kern="1200">
          <a:solidFill>
            <a:schemeClr val="tx1"/>
          </a:solidFill>
          <a:latin typeface="+mn-lt"/>
          <a:ea typeface="+mn-ea"/>
          <a:cs typeface="+mn-cs"/>
        </a:defRPr>
      </a:lvl1pPr>
      <a:lvl2pPr marL="342991" algn="l" defTabSz="685983" rtl="0" eaLnBrk="1" latinLnBrk="0" hangingPunct="1">
        <a:defRPr kumimoji="1" sz="1350" kern="1200">
          <a:solidFill>
            <a:schemeClr val="tx1"/>
          </a:solidFill>
          <a:latin typeface="+mn-lt"/>
          <a:ea typeface="+mn-ea"/>
          <a:cs typeface="+mn-cs"/>
        </a:defRPr>
      </a:lvl2pPr>
      <a:lvl3pPr marL="685983" algn="l" defTabSz="685983" rtl="0" eaLnBrk="1" latinLnBrk="0" hangingPunct="1">
        <a:defRPr kumimoji="1" sz="1350" kern="1200">
          <a:solidFill>
            <a:schemeClr val="tx1"/>
          </a:solidFill>
          <a:latin typeface="+mn-lt"/>
          <a:ea typeface="+mn-ea"/>
          <a:cs typeface="+mn-cs"/>
        </a:defRPr>
      </a:lvl3pPr>
      <a:lvl4pPr marL="1028974" algn="l" defTabSz="685983" rtl="0" eaLnBrk="1" latinLnBrk="0" hangingPunct="1">
        <a:defRPr kumimoji="1" sz="1350" kern="1200">
          <a:solidFill>
            <a:schemeClr val="tx1"/>
          </a:solidFill>
          <a:latin typeface="+mn-lt"/>
          <a:ea typeface="+mn-ea"/>
          <a:cs typeface="+mn-cs"/>
        </a:defRPr>
      </a:lvl4pPr>
      <a:lvl5pPr marL="1371966" algn="l" defTabSz="685983" rtl="0" eaLnBrk="1" latinLnBrk="0" hangingPunct="1">
        <a:defRPr kumimoji="1" sz="1350" kern="1200">
          <a:solidFill>
            <a:schemeClr val="tx1"/>
          </a:solidFill>
          <a:latin typeface="+mn-lt"/>
          <a:ea typeface="+mn-ea"/>
          <a:cs typeface="+mn-cs"/>
        </a:defRPr>
      </a:lvl5pPr>
      <a:lvl6pPr marL="1714957" algn="l" defTabSz="685983" rtl="0" eaLnBrk="1" latinLnBrk="0" hangingPunct="1">
        <a:defRPr kumimoji="1" sz="1350" kern="1200">
          <a:solidFill>
            <a:schemeClr val="tx1"/>
          </a:solidFill>
          <a:latin typeface="+mn-lt"/>
          <a:ea typeface="+mn-ea"/>
          <a:cs typeface="+mn-cs"/>
        </a:defRPr>
      </a:lvl6pPr>
      <a:lvl7pPr marL="2057949" algn="l" defTabSz="685983" rtl="0" eaLnBrk="1" latinLnBrk="0" hangingPunct="1">
        <a:defRPr kumimoji="1" sz="1350" kern="1200">
          <a:solidFill>
            <a:schemeClr val="tx1"/>
          </a:solidFill>
          <a:latin typeface="+mn-lt"/>
          <a:ea typeface="+mn-ea"/>
          <a:cs typeface="+mn-cs"/>
        </a:defRPr>
      </a:lvl7pPr>
      <a:lvl8pPr marL="2400940" algn="l" defTabSz="685983" rtl="0" eaLnBrk="1" latinLnBrk="0" hangingPunct="1">
        <a:defRPr kumimoji="1" sz="1350" kern="1200">
          <a:solidFill>
            <a:schemeClr val="tx1"/>
          </a:solidFill>
          <a:latin typeface="+mn-lt"/>
          <a:ea typeface="+mn-ea"/>
          <a:cs typeface="+mn-cs"/>
        </a:defRPr>
      </a:lvl8pPr>
      <a:lvl9pPr marL="2743932" algn="l" defTabSz="685983" rtl="0" eaLnBrk="1" latinLnBrk="0" hangingPunct="1">
        <a:defRPr kumimoji="1"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3" Type="http://schemas.openxmlformats.org/officeDocument/2006/relationships/image" Target="../media/image130.png"/><Relationship Id="rId3" Type="http://schemas.openxmlformats.org/officeDocument/2006/relationships/image" Target="../media/image5.png"/><Relationship Id="rId12"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10.png"/><Relationship Id="rId5" Type="http://schemas.openxmlformats.org/officeDocument/2006/relationships/image" Target="../media/image13.png"/><Relationship Id="rId15" Type="http://schemas.openxmlformats.org/officeDocument/2006/relationships/image" Target="../media/image15.png"/><Relationship Id="rId10" Type="http://schemas.openxmlformats.org/officeDocument/2006/relationships/image" Target="../media/image100.png"/><Relationship Id="rId4" Type="http://schemas.openxmlformats.org/officeDocument/2006/relationships/image" Target="../media/image12.png"/><Relationship Id="rId14"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11560" y="1988840"/>
            <a:ext cx="7920880" cy="1719064"/>
          </a:xfrm>
        </p:spPr>
        <p:txBody>
          <a:bodyPr rtlCol="0"/>
          <a:lstStyle/>
          <a:p>
            <a:pPr algn="ctr" rtl="0"/>
            <a:r>
              <a:rPr lang="ja-JP" altLang="en-US" sz="3600" dirty="0"/>
              <a:t>非負値行列因子分解による</a:t>
            </a:r>
            <a:br>
              <a:rPr lang="en-US" altLang="ja-JP" sz="3600" dirty="0"/>
            </a:br>
            <a:r>
              <a:rPr lang="ja-JP" altLang="en-US" sz="3600" dirty="0"/>
              <a:t>リチウムイオン二次電池の反応不均一性の視覚化</a:t>
            </a:r>
          </a:p>
        </p:txBody>
      </p:sp>
      <p:sp>
        <p:nvSpPr>
          <p:cNvPr id="3" name="サブタイトル 2"/>
          <p:cNvSpPr>
            <a:spLocks noGrp="1"/>
          </p:cNvSpPr>
          <p:nvPr>
            <p:ph type="subTitle" idx="1"/>
          </p:nvPr>
        </p:nvSpPr>
        <p:spPr>
          <a:xfrm>
            <a:off x="1142108" y="4509120"/>
            <a:ext cx="6859786" cy="1584176"/>
          </a:xfrm>
        </p:spPr>
        <p:txBody>
          <a:bodyPr rtlCol="0">
            <a:normAutofit/>
          </a:bodyPr>
          <a:lstStyle/>
          <a:p>
            <a:pPr algn="ctr" rtl="0"/>
            <a:r>
              <a:rPr lang="ja-JP" altLang="en-US" sz="2000" dirty="0"/>
              <a:t>徐　宏坤</a:t>
            </a:r>
          </a:p>
          <a:p>
            <a:pPr algn="ctr" rtl="0"/>
            <a:r>
              <a:rPr lang="en-US" altLang="zh-TW" sz="2000" dirty="0"/>
              <a:t>2020</a:t>
            </a:r>
            <a:r>
              <a:rPr lang="zh-TW" altLang="en-US" sz="2000" dirty="0"/>
              <a:t>年</a:t>
            </a:r>
            <a:r>
              <a:rPr lang="en-US" altLang="zh-TW" sz="2000" dirty="0"/>
              <a:t>12</a:t>
            </a:r>
            <a:r>
              <a:rPr lang="zh-TW" altLang="en-US" sz="2000" dirty="0"/>
              <a:t>月</a:t>
            </a:r>
            <a:r>
              <a:rPr lang="en-US" altLang="zh-TW" sz="2000" dirty="0"/>
              <a:t>21</a:t>
            </a:r>
            <a:r>
              <a:rPr lang="zh-TW" altLang="en-US" sz="2000" dirty="0"/>
              <a:t>日</a:t>
            </a:r>
            <a:r>
              <a:rPr lang="en-US" altLang="ja-JP" sz="2000" dirty="0"/>
              <a:t>(</a:t>
            </a:r>
            <a:r>
              <a:rPr lang="zh-TW" altLang="en-US" sz="2000" dirty="0"/>
              <a:t>月</a:t>
            </a:r>
            <a:r>
              <a:rPr lang="en-US" altLang="zh-TW" sz="2000" dirty="0"/>
              <a:t>)</a:t>
            </a:r>
            <a:endParaRPr lang="zh-TW" altLang="en-US" dirty="0"/>
          </a:p>
          <a:p>
            <a:pPr rtl="0"/>
            <a:endParaRPr lang="ja-JP" altLang="en-US" dirty="0"/>
          </a:p>
        </p:txBody>
      </p:sp>
    </p:spTree>
    <p:extLst>
      <p:ext uri="{BB962C8B-B14F-4D97-AF65-F5344CB8AC3E}">
        <p14:creationId xmlns:p14="http://schemas.microsoft.com/office/powerpoint/2010/main" val="31142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en-US" altLang="ja-JP" sz="3200" dirty="0"/>
              <a:t>2D-XAS</a:t>
            </a:r>
            <a:r>
              <a:rPr lang="ja-JP" altLang="en-US" sz="3200" dirty="0"/>
              <a:t>イメージの</a:t>
            </a:r>
            <a:r>
              <a:rPr lang="ja-JP" altLang="en-US" sz="3200" dirty="0">
                <a:solidFill>
                  <a:srgbClr val="FFFF00"/>
                </a:solidFill>
              </a:rPr>
              <a:t>部分領域</a:t>
            </a:r>
            <a:r>
              <a:rPr lang="ja-JP" altLang="en-US" sz="3200" dirty="0"/>
              <a:t>における</a:t>
            </a:r>
            <a:r>
              <a:rPr lang="en-US" altLang="ja-JP" sz="3200" dirty="0"/>
              <a:t>NMF</a:t>
            </a:r>
            <a:r>
              <a:rPr lang="ja-JP" altLang="en-US" sz="3200" dirty="0"/>
              <a:t>法</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zh-TW" altLang="en-US" sz="2000" dirty="0">
                <a:solidFill>
                  <a:srgbClr val="FFC000"/>
                </a:solidFill>
              </a:rPr>
              <a:t>改良型</a:t>
            </a:r>
            <a:r>
              <a:rPr lang="zh-TW" altLang="en-US" sz="2000" dirty="0"/>
              <a:t>非負値行列因子分解</a:t>
            </a:r>
            <a:r>
              <a:rPr lang="ja-JP" altLang="en-US" sz="2000" dirty="0"/>
              <a:t>例：</a:t>
            </a:r>
            <a:endParaRPr lang="en-US" altLang="ja-JP" sz="2000" dirty="0"/>
          </a:p>
        </p:txBody>
      </p:sp>
      <p:pic>
        <p:nvPicPr>
          <p:cNvPr id="10" name="図 9">
            <a:extLst>
              <a:ext uri="{FF2B5EF4-FFF2-40B4-BE49-F238E27FC236}">
                <a16:creationId xmlns:a16="http://schemas.microsoft.com/office/drawing/2014/main" id="{F52A67C4-A349-4315-8DB6-A9BC9B659A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3966" y="2369512"/>
            <a:ext cx="3928274" cy="1571309"/>
          </a:xfrm>
          <a:prstGeom prst="rect">
            <a:avLst/>
          </a:prstGeom>
        </p:spPr>
      </p:pic>
      <p:sp>
        <p:nvSpPr>
          <p:cNvPr id="13" name="テキスト ボックス 12">
            <a:extLst>
              <a:ext uri="{FF2B5EF4-FFF2-40B4-BE49-F238E27FC236}">
                <a16:creationId xmlns:a16="http://schemas.microsoft.com/office/drawing/2014/main" id="{4AA72C5B-9BEF-4375-AB39-07677170BAA2}"/>
              </a:ext>
            </a:extLst>
          </p:cNvPr>
          <p:cNvSpPr txBox="1"/>
          <p:nvPr/>
        </p:nvSpPr>
        <p:spPr>
          <a:xfrm>
            <a:off x="4535507" y="1944780"/>
            <a:ext cx="465192" cy="424732"/>
          </a:xfrm>
          <a:prstGeom prst="rect">
            <a:avLst/>
          </a:prstGeom>
          <a:noFill/>
        </p:spPr>
        <p:txBody>
          <a:bodyPr wrap="none" rtlCol="0">
            <a:spAutoFit/>
          </a:bodyPr>
          <a:lstStyle/>
          <a:p>
            <a:pPr>
              <a:lnSpc>
                <a:spcPct val="90000"/>
              </a:lnSpc>
            </a:pPr>
            <a:r>
              <a:rPr kumimoji="1" lang="en-US" altLang="ja-JP" sz="2400" b="1" dirty="0">
                <a:solidFill>
                  <a:srgbClr val="FFC000"/>
                </a:solidFill>
              </a:rPr>
              <a:t>W</a:t>
            </a:r>
            <a:endParaRPr kumimoji="1" lang="ja-JP" altLang="en-US" sz="2400" b="1" dirty="0">
              <a:solidFill>
                <a:srgbClr val="FFC000"/>
              </a:solidFill>
            </a:endParaRPr>
          </a:p>
        </p:txBody>
      </p:sp>
      <p:sp>
        <p:nvSpPr>
          <p:cNvPr id="21" name="テキスト ボックス 20">
            <a:extLst>
              <a:ext uri="{FF2B5EF4-FFF2-40B4-BE49-F238E27FC236}">
                <a16:creationId xmlns:a16="http://schemas.microsoft.com/office/drawing/2014/main" id="{119FEE5C-8B7E-4B4D-AEB1-4D9CB995C463}"/>
              </a:ext>
            </a:extLst>
          </p:cNvPr>
          <p:cNvSpPr txBox="1"/>
          <p:nvPr/>
        </p:nvSpPr>
        <p:spPr>
          <a:xfrm>
            <a:off x="875724" y="2985889"/>
            <a:ext cx="1377300"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差分スペクトル</a:t>
            </a:r>
          </a:p>
        </p:txBody>
      </p:sp>
      <p:sp>
        <p:nvSpPr>
          <p:cNvPr id="23" name="テキスト ボックス 22">
            <a:extLst>
              <a:ext uri="{FF2B5EF4-FFF2-40B4-BE49-F238E27FC236}">
                <a16:creationId xmlns:a16="http://schemas.microsoft.com/office/drawing/2014/main" id="{F03ADB4C-13F8-4AB0-9FB2-D61D44F82680}"/>
              </a:ext>
            </a:extLst>
          </p:cNvPr>
          <p:cNvSpPr txBox="1"/>
          <p:nvPr/>
        </p:nvSpPr>
        <p:spPr>
          <a:xfrm>
            <a:off x="6736801" y="2985889"/>
            <a:ext cx="494046" cy="424732"/>
          </a:xfrm>
          <a:prstGeom prst="rect">
            <a:avLst/>
          </a:prstGeom>
          <a:noFill/>
        </p:spPr>
        <p:txBody>
          <a:bodyPr wrap="none" rtlCol="0">
            <a:spAutoFit/>
          </a:bodyPr>
          <a:lstStyle/>
          <a:p>
            <a:pPr>
              <a:lnSpc>
                <a:spcPct val="90000"/>
              </a:lnSpc>
            </a:pPr>
            <a:r>
              <a:rPr kumimoji="1" lang="en-US" altLang="zh-CN" sz="2400" b="1" dirty="0"/>
              <a:t>×</a:t>
            </a:r>
            <a:endParaRPr kumimoji="1" lang="ja-JP" altLang="en-US" sz="2400" b="1"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541E886-5EED-4136-A930-0ABBDAD54E07}"/>
                  </a:ext>
                </a:extLst>
              </p:cNvPr>
              <p:cNvSpPr txBox="1"/>
              <p:nvPr/>
            </p:nvSpPr>
            <p:spPr>
              <a:xfrm>
                <a:off x="7055299" y="2924333"/>
                <a:ext cx="712054" cy="8224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kumimoji="1" lang="en-US" altLang="ja-JP" sz="2400" b="1" i="1" dirty="0"/>
                        <m:t>H</m:t>
                      </m:r>
                      <m:r>
                        <m:rPr>
                          <m:nor/>
                        </m:rPr>
                        <a:rPr lang="en-US" altLang="ja-JP" sz="2400" b="0" i="0" baseline="30000" dirty="0" smtClean="0">
                          <a:latin typeface="arial" panose="020B0604020202020204" pitchFamily="34" charset="0"/>
                        </a:rPr>
                        <m:t>′</m:t>
                      </m:r>
                      <m:r>
                        <m:rPr>
                          <m:nor/>
                        </m:rPr>
                        <a:rPr lang="en-US" altLang="ja-JP" sz="2400" baseline="30000" dirty="0">
                          <a:latin typeface="arial" panose="020B0604020202020204" pitchFamily="34" charset="0"/>
                        </a:rPr>
                        <m:t>T</m:t>
                      </m:r>
                    </m:oMath>
                  </m:oMathPara>
                </a14:m>
                <a:endParaRPr kumimoji="1" lang="ja-JP" altLang="en-US" sz="2400" b="1" i="1" baseline="30000" dirty="0"/>
              </a:p>
              <a:p>
                <a:endParaRPr lang="ja-JP" altLang="en-US" sz="2400" dirty="0"/>
              </a:p>
            </p:txBody>
          </p:sp>
        </mc:Choice>
        <mc:Fallback xmlns="">
          <p:sp>
            <p:nvSpPr>
              <p:cNvPr id="25" name="テキスト ボックス 24">
                <a:extLst>
                  <a:ext uri="{FF2B5EF4-FFF2-40B4-BE49-F238E27FC236}">
                    <a16:creationId xmlns:a16="http://schemas.microsoft.com/office/drawing/2014/main" id="{9541E886-5EED-4136-A930-0ABBDAD54E07}"/>
                  </a:ext>
                </a:extLst>
              </p:cNvPr>
              <p:cNvSpPr txBox="1">
                <a:spLocks noRot="1" noChangeAspect="1" noMove="1" noResize="1" noEditPoints="1" noAdjustHandles="1" noChangeArrowheads="1" noChangeShapeType="1" noTextEdit="1"/>
              </p:cNvSpPr>
              <p:nvPr/>
            </p:nvSpPr>
            <p:spPr>
              <a:xfrm>
                <a:off x="7055299" y="2924333"/>
                <a:ext cx="712054" cy="82246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CE606825-FBE3-4DA1-9ED0-0911C7863D66}"/>
                  </a:ext>
                </a:extLst>
              </p:cNvPr>
              <p:cNvSpPr txBox="1"/>
              <p:nvPr/>
            </p:nvSpPr>
            <p:spPr>
              <a:xfrm>
                <a:off x="2253117" y="2947417"/>
                <a:ext cx="43794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m:t>
                      </m:r>
                    </m:oMath>
                  </m:oMathPara>
                </a14:m>
                <a:endParaRPr lang="ja-JP" altLang="en-US" sz="1350" dirty="0"/>
              </a:p>
            </p:txBody>
          </p:sp>
        </mc:Choice>
        <mc:Fallback xmlns="">
          <p:sp>
            <p:nvSpPr>
              <p:cNvPr id="27" name="テキスト ボックス 26">
                <a:extLst>
                  <a:ext uri="{FF2B5EF4-FFF2-40B4-BE49-F238E27FC236}">
                    <a16:creationId xmlns:a16="http://schemas.microsoft.com/office/drawing/2014/main" id="{CE606825-FBE3-4DA1-9ED0-0911C7863D66}"/>
                  </a:ext>
                </a:extLst>
              </p:cNvPr>
              <p:cNvSpPr txBox="1">
                <a:spLocks noRot="1" noChangeAspect="1" noMove="1" noResize="1" noEditPoints="1" noAdjustHandles="1" noChangeArrowheads="1" noChangeShapeType="1" noTextEdit="1"/>
              </p:cNvSpPr>
              <p:nvPr/>
            </p:nvSpPr>
            <p:spPr>
              <a:xfrm>
                <a:off x="2253117" y="2947417"/>
                <a:ext cx="437940" cy="415498"/>
              </a:xfrm>
              <a:prstGeom prst="rect">
                <a:avLst/>
              </a:prstGeom>
              <a:blipFill>
                <a:blip r:embed="rId5"/>
                <a:stretch>
                  <a:fillRect/>
                </a:stretch>
              </a:blipFill>
            </p:spPr>
            <p:txBody>
              <a:bodyPr/>
              <a:lstStyle/>
              <a:p>
                <a:r>
                  <a:rPr lang="ja-JP" altLang="en-US">
                    <a:noFill/>
                  </a:rPr>
                  <a:t> </a:t>
                </a:r>
              </a:p>
            </p:txBody>
          </p:sp>
        </mc:Fallback>
      </mc:AlternateContent>
      <p:pic>
        <p:nvPicPr>
          <p:cNvPr id="28" name="図 27">
            <a:extLst>
              <a:ext uri="{FF2B5EF4-FFF2-40B4-BE49-F238E27FC236}">
                <a16:creationId xmlns:a16="http://schemas.microsoft.com/office/drawing/2014/main" id="{FD687E2B-A961-47F1-8D19-20E2E65715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966" y="4375063"/>
            <a:ext cx="3928273" cy="1682765"/>
          </a:xfrm>
          <a:prstGeom prst="rect">
            <a:avLst/>
          </a:prstGeom>
        </p:spPr>
      </p:pic>
      <p:sp>
        <p:nvSpPr>
          <p:cNvPr id="29" name="テキスト ボックス 28">
            <a:extLst>
              <a:ext uri="{FF2B5EF4-FFF2-40B4-BE49-F238E27FC236}">
                <a16:creationId xmlns:a16="http://schemas.microsoft.com/office/drawing/2014/main" id="{16CDE898-B668-492B-A13A-5CAE62129767}"/>
              </a:ext>
            </a:extLst>
          </p:cNvPr>
          <p:cNvSpPr txBox="1"/>
          <p:nvPr/>
        </p:nvSpPr>
        <p:spPr>
          <a:xfrm>
            <a:off x="4341111" y="4005064"/>
            <a:ext cx="853981" cy="424732"/>
          </a:xfrm>
          <a:prstGeom prst="rect">
            <a:avLst/>
          </a:prstGeom>
          <a:noFill/>
        </p:spPr>
        <p:txBody>
          <a:bodyPr wrap="square" rtlCol="0">
            <a:spAutoFit/>
          </a:bodyPr>
          <a:lstStyle/>
          <a:p>
            <a:pPr>
              <a:lnSpc>
                <a:spcPct val="90000"/>
              </a:lnSpc>
            </a:pPr>
            <a:r>
              <a:rPr kumimoji="1" lang="en-US" altLang="ja-JP" sz="2400" b="1" dirty="0">
                <a:solidFill>
                  <a:srgbClr val="FFC000"/>
                </a:solidFill>
              </a:rPr>
              <a:t>W</a:t>
            </a:r>
            <a:r>
              <a:rPr lang="en-US" altLang="ja-JP" sz="2400" b="0" i="0" baseline="30000" dirty="0">
                <a:solidFill>
                  <a:srgbClr val="FFC000"/>
                </a:solidFill>
                <a:effectLst/>
                <a:latin typeface="arial" panose="020B0604020202020204" pitchFamily="34" charset="0"/>
              </a:rPr>
              <a:t>T</a:t>
            </a:r>
            <a:r>
              <a:rPr kumimoji="1" lang="en-US" altLang="ja-JP" sz="2400" b="1" dirty="0">
                <a:solidFill>
                  <a:srgbClr val="92D050"/>
                </a:solidFill>
              </a:rPr>
              <a:t>V</a:t>
            </a:r>
            <a:endParaRPr kumimoji="1" lang="ja-JP" altLang="en-US" sz="2400" b="1" dirty="0">
              <a:solidFill>
                <a:srgbClr val="FFC000"/>
              </a:solidFill>
            </a:endParaRPr>
          </a:p>
        </p:txBody>
      </p:sp>
      <p:sp>
        <p:nvSpPr>
          <p:cNvPr id="30" name="テキスト ボックス 29">
            <a:extLst>
              <a:ext uri="{FF2B5EF4-FFF2-40B4-BE49-F238E27FC236}">
                <a16:creationId xmlns:a16="http://schemas.microsoft.com/office/drawing/2014/main" id="{393DBACB-10E4-48DA-891C-AD51BDD4B40D}"/>
              </a:ext>
            </a:extLst>
          </p:cNvPr>
          <p:cNvSpPr txBox="1"/>
          <p:nvPr/>
        </p:nvSpPr>
        <p:spPr>
          <a:xfrm>
            <a:off x="6732239" y="5353271"/>
            <a:ext cx="1969805" cy="338554"/>
          </a:xfrm>
          <a:prstGeom prst="rect">
            <a:avLst/>
          </a:prstGeom>
          <a:noFill/>
        </p:spPr>
        <p:txBody>
          <a:bodyPr wrap="square" rtlCol="0">
            <a:spAutoFit/>
          </a:bodyPr>
          <a:lstStyle/>
          <a:p>
            <a:pPr algn="ctr"/>
            <a:r>
              <a:rPr kumimoji="1" lang="en-US" altLang="ja-JP" sz="1600" b="1" dirty="0">
                <a:solidFill>
                  <a:srgbClr val="92D050"/>
                </a:solidFill>
              </a:rPr>
              <a:t>V:</a:t>
            </a:r>
            <a:r>
              <a:rPr kumimoji="1" lang="ja-JP" altLang="en-US" sz="1600" dirty="0">
                <a:latin typeface="Meiryo UI" panose="020B0604030504040204" pitchFamily="50" charset="-128"/>
                <a:ea typeface="Meiryo UI" panose="020B0604030504040204" pitchFamily="50" charset="-128"/>
              </a:rPr>
              <a:t>各点でのスペクトル</a:t>
            </a:r>
            <a:endParaRPr kumimoji="1" lang="en-US" altLang="ja-JP" sz="1600" dirty="0">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7F9DA25A-B5E5-4282-A83A-83AEE24FB552}"/>
              </a:ext>
            </a:extLst>
          </p:cNvPr>
          <p:cNvCxnSpPr>
            <a:cxnSpLocks/>
            <a:stCxn id="30" idx="0"/>
          </p:cNvCxnSpPr>
          <p:nvPr/>
        </p:nvCxnSpPr>
        <p:spPr>
          <a:xfrm flipH="1" flipV="1">
            <a:off x="6841228" y="5035005"/>
            <a:ext cx="875914" cy="3182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B7B06F34-BB2D-4DD8-AD65-747DD2B7613B}"/>
              </a:ext>
            </a:extLst>
          </p:cNvPr>
          <p:cNvSpPr txBox="1"/>
          <p:nvPr/>
        </p:nvSpPr>
        <p:spPr>
          <a:xfrm>
            <a:off x="875724" y="5045834"/>
            <a:ext cx="1465466"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吸収スペクトル</a:t>
            </a:r>
            <a:r>
              <a:rPr kumimoji="1" lang="en-US" altLang="ja-JP" sz="1600" dirty="0">
                <a:latin typeface="Meiryo UI" panose="020B0604030504040204" pitchFamily="50" charset="-128"/>
                <a:ea typeface="Meiryo UI" panose="020B0604030504040204" pitchFamily="50" charset="-128"/>
              </a:rPr>
              <a:t>:</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9903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ja-JP" altLang="en-US" sz="3200" dirty="0"/>
              <a:t>今後の展望</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pPr marL="0" indent="0">
              <a:buNone/>
            </a:pPr>
            <a:r>
              <a:rPr lang="en-US" altLang="ja-JP" dirty="0"/>
              <a:t>1.</a:t>
            </a:r>
            <a:r>
              <a:rPr lang="ja-JP" altLang="en-US" dirty="0"/>
              <a:t>本研究の最終目的は</a:t>
            </a:r>
            <a:r>
              <a:rPr lang="en-US" altLang="zh-TW" dirty="0">
                <a:solidFill>
                  <a:srgbClr val="FFC000"/>
                </a:solidFill>
              </a:rPr>
              <a:t>Modified NMF</a:t>
            </a:r>
            <a:r>
              <a:rPr lang="ja-JP" altLang="en-US" dirty="0"/>
              <a:t>を</a:t>
            </a:r>
            <a:r>
              <a:rPr lang="en-US" altLang="ja-JP" dirty="0"/>
              <a:t>2D-XAS</a:t>
            </a:r>
            <a:r>
              <a:rPr lang="ja-JP" altLang="en-US" dirty="0"/>
              <a:t>イメージの</a:t>
            </a:r>
            <a:r>
              <a:rPr lang="ja-JP" altLang="en-US" dirty="0">
                <a:solidFill>
                  <a:srgbClr val="FFFF00"/>
                </a:solidFill>
              </a:rPr>
              <a:t>全領域</a:t>
            </a:r>
            <a:r>
              <a:rPr lang="ja-JP" altLang="en-US" dirty="0"/>
              <a:t>に適用。</a:t>
            </a:r>
            <a:endParaRPr lang="en-US" altLang="ja-JP" dirty="0"/>
          </a:p>
          <a:p>
            <a:r>
              <a:rPr lang="ja-JP" altLang="en-US" sz="1600" dirty="0">
                <a:solidFill>
                  <a:srgbClr val="FFFF00"/>
                </a:solidFill>
              </a:rPr>
              <a:t>全領域</a:t>
            </a:r>
            <a:r>
              <a:rPr lang="ja-JP" altLang="en-US" sz="1600" dirty="0"/>
              <a:t>での解析はとても重い　</a:t>
            </a:r>
            <a:r>
              <a:rPr lang="en-US" altLang="ja-JP" sz="1600" dirty="0"/>
              <a:t> →</a:t>
            </a:r>
            <a:r>
              <a:rPr lang="ja-JP" altLang="en-US" sz="1600" dirty="0"/>
              <a:t>　より速い解析方法が必要</a:t>
            </a:r>
            <a:endParaRPr lang="en-US" altLang="ja-JP" sz="1600" dirty="0"/>
          </a:p>
          <a:p>
            <a:pPr marL="0" indent="0">
              <a:buNone/>
            </a:pPr>
            <a:endParaRPr lang="en-US" altLang="ja-JP" sz="700" dirty="0"/>
          </a:p>
          <a:p>
            <a:pPr marL="0" indent="0">
              <a:buNone/>
            </a:pPr>
            <a:r>
              <a:rPr lang="en-US" altLang="ja-JP" dirty="0"/>
              <a:t>2.Bi-Cross-Validation(BCV)</a:t>
            </a:r>
            <a:r>
              <a:rPr lang="ja-JP" altLang="en-US" dirty="0"/>
              <a:t>を用いて</a:t>
            </a:r>
            <a:r>
              <a:rPr lang="en-US" altLang="zh-TW" dirty="0">
                <a:solidFill>
                  <a:srgbClr val="FFC000"/>
                </a:solidFill>
              </a:rPr>
              <a:t>Modified NMF</a:t>
            </a:r>
            <a:r>
              <a:rPr lang="ja-JP" altLang="en-US" dirty="0"/>
              <a:t>のモデル選択を行い、要素数</a:t>
            </a:r>
            <a:r>
              <a:rPr lang="en-US" altLang="ja-JP" dirty="0"/>
              <a:t>(</a:t>
            </a:r>
            <a:r>
              <a:rPr lang="ja-JP" altLang="en-US" dirty="0"/>
              <a:t>ランク</a:t>
            </a:r>
            <a:r>
              <a:rPr lang="en-US" altLang="ja-JP" dirty="0"/>
              <a:t>)</a:t>
            </a:r>
            <a:r>
              <a:rPr lang="ja-JP" altLang="en-US" dirty="0"/>
              <a:t>を決定。</a:t>
            </a:r>
            <a:endParaRPr lang="en-US" altLang="ja-JP" sz="2000" dirty="0"/>
          </a:p>
          <a:p>
            <a:pPr marL="0" indent="0">
              <a:lnSpc>
                <a:spcPct val="100000"/>
              </a:lnSpc>
              <a:buNone/>
            </a:pPr>
            <a:endParaRPr lang="en-US" altLang="ja-JP" sz="300" dirty="0"/>
          </a:p>
          <a:p>
            <a:pPr marL="0" indent="0">
              <a:buNone/>
            </a:pPr>
            <a:r>
              <a:rPr lang="ja-JP" altLang="en-US" sz="2000" dirty="0"/>
              <a:t>　</a:t>
            </a:r>
            <a:endParaRPr lang="en-US" altLang="ja-JP" sz="1800" dirty="0"/>
          </a:p>
          <a:p>
            <a:pPr marL="0" indent="0">
              <a:buNone/>
            </a:pPr>
            <a:endParaRPr lang="en-US" altLang="ja-JP" dirty="0"/>
          </a:p>
        </p:txBody>
      </p:sp>
      <p:grpSp>
        <p:nvGrpSpPr>
          <p:cNvPr id="9" name="グループ化 8">
            <a:extLst>
              <a:ext uri="{FF2B5EF4-FFF2-40B4-BE49-F238E27FC236}">
                <a16:creationId xmlns:a16="http://schemas.microsoft.com/office/drawing/2014/main" id="{F326CD59-87A1-44B5-81A3-C2F356294217}"/>
              </a:ext>
            </a:extLst>
          </p:cNvPr>
          <p:cNvGrpSpPr/>
          <p:nvPr/>
        </p:nvGrpSpPr>
        <p:grpSpPr>
          <a:xfrm>
            <a:off x="6061073" y="3511269"/>
            <a:ext cx="2288058" cy="2942067"/>
            <a:chOff x="5524302" y="4005064"/>
            <a:chExt cx="2072034" cy="2664296"/>
          </a:xfrm>
        </p:grpSpPr>
        <p:sp>
          <p:nvSpPr>
            <p:cNvPr id="7" name="正方形/長方形 6">
              <a:extLst>
                <a:ext uri="{FF2B5EF4-FFF2-40B4-BE49-F238E27FC236}">
                  <a16:creationId xmlns:a16="http://schemas.microsoft.com/office/drawing/2014/main" id="{148926A9-317D-4CEE-BD4A-5E06B3CCC286}"/>
                </a:ext>
              </a:extLst>
            </p:cNvPr>
            <p:cNvSpPr/>
            <p:nvPr/>
          </p:nvSpPr>
          <p:spPr>
            <a:xfrm>
              <a:off x="5524302" y="4005064"/>
              <a:ext cx="2072034" cy="2664296"/>
            </a:xfrm>
            <a:prstGeom prst="rect">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コンテンツ プレースホルダー 5">
              <a:extLst>
                <a:ext uri="{FF2B5EF4-FFF2-40B4-BE49-F238E27FC236}">
                  <a16:creationId xmlns:a16="http://schemas.microsoft.com/office/drawing/2014/main" id="{29281DA4-5D5C-4218-B1B9-57A547C44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8526" y="4077072"/>
              <a:ext cx="1963586" cy="2592288"/>
            </a:xfrm>
            <a:prstGeom prst="rect">
              <a:avLst/>
            </a:prstGeom>
          </p:spPr>
        </p:pic>
      </p:grpSp>
      <p:sp>
        <p:nvSpPr>
          <p:cNvPr id="6" name="矢印: 右 5">
            <a:extLst>
              <a:ext uri="{FF2B5EF4-FFF2-40B4-BE49-F238E27FC236}">
                <a16:creationId xmlns:a16="http://schemas.microsoft.com/office/drawing/2014/main" id="{5F3F87A3-2B6B-4D00-85BC-949DBEB858FD}"/>
              </a:ext>
            </a:extLst>
          </p:cNvPr>
          <p:cNvSpPr/>
          <p:nvPr/>
        </p:nvSpPr>
        <p:spPr>
          <a:xfrm>
            <a:off x="4561221" y="5505960"/>
            <a:ext cx="1387417" cy="497136"/>
          </a:xfrm>
          <a:prstGeom prst="rightArrow">
            <a:avLst/>
          </a:prstGeom>
          <a:solidFill>
            <a:srgbClr val="FFE2E2">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ja-JP" altLang="en-US" sz="1350" dirty="0">
                <a:solidFill>
                  <a:prstClr val="black"/>
                </a:solidFill>
                <a:latin typeface="Arial Rounded MT Bold"/>
                <a:ea typeface="ＭＳ Ｐゴシック"/>
              </a:rPr>
              <a:t>ベイズ分光</a:t>
            </a:r>
          </a:p>
        </p:txBody>
      </p:sp>
      <p:pic>
        <p:nvPicPr>
          <p:cNvPr id="8" name="図 7">
            <a:extLst>
              <a:ext uri="{FF2B5EF4-FFF2-40B4-BE49-F238E27FC236}">
                <a16:creationId xmlns:a16="http://schemas.microsoft.com/office/drawing/2014/main" id="{E81C6AFC-D573-49C7-A00D-F87224E7E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5055721"/>
            <a:ext cx="3262614" cy="1397615"/>
          </a:xfrm>
          <a:prstGeom prst="rect">
            <a:avLst/>
          </a:prstGeom>
        </p:spPr>
      </p:pic>
      <p:sp>
        <p:nvSpPr>
          <p:cNvPr id="10" name="テキスト ボックス 9">
            <a:extLst>
              <a:ext uri="{FF2B5EF4-FFF2-40B4-BE49-F238E27FC236}">
                <a16:creationId xmlns:a16="http://schemas.microsoft.com/office/drawing/2014/main" id="{1BC8E393-1A36-45A6-9915-5E4B1573019E}"/>
              </a:ext>
            </a:extLst>
          </p:cNvPr>
          <p:cNvSpPr txBox="1"/>
          <p:nvPr/>
        </p:nvSpPr>
        <p:spPr>
          <a:xfrm>
            <a:off x="2130281" y="6435534"/>
            <a:ext cx="1377300"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吸収スペクトル</a:t>
            </a:r>
          </a:p>
        </p:txBody>
      </p:sp>
      <p:sp>
        <p:nvSpPr>
          <p:cNvPr id="11" name="テキスト ボックス 10">
            <a:extLst>
              <a:ext uri="{FF2B5EF4-FFF2-40B4-BE49-F238E27FC236}">
                <a16:creationId xmlns:a16="http://schemas.microsoft.com/office/drawing/2014/main" id="{3765611F-54F6-457A-8F6B-7A4B40AF6BC9}"/>
              </a:ext>
            </a:extLst>
          </p:cNvPr>
          <p:cNvSpPr txBox="1"/>
          <p:nvPr/>
        </p:nvSpPr>
        <p:spPr>
          <a:xfrm>
            <a:off x="6602920" y="6454163"/>
            <a:ext cx="1210588"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物理的解釈</a:t>
            </a:r>
          </a:p>
        </p:txBody>
      </p:sp>
      <p:sp>
        <p:nvSpPr>
          <p:cNvPr id="13" name="コンテンツ プレースホルダー 13">
            <a:extLst>
              <a:ext uri="{FF2B5EF4-FFF2-40B4-BE49-F238E27FC236}">
                <a16:creationId xmlns:a16="http://schemas.microsoft.com/office/drawing/2014/main" id="{73CFE319-9A08-4C20-808C-C23EE1430E20}"/>
              </a:ext>
            </a:extLst>
          </p:cNvPr>
          <p:cNvSpPr txBox="1">
            <a:spLocks/>
          </p:cNvSpPr>
          <p:nvPr/>
        </p:nvSpPr>
        <p:spPr>
          <a:xfrm>
            <a:off x="611560" y="3789040"/>
            <a:ext cx="5449513" cy="72008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pPr marL="0" indent="0">
              <a:lnSpc>
                <a:spcPct val="100000"/>
              </a:lnSpc>
              <a:buNone/>
            </a:pPr>
            <a:r>
              <a:rPr lang="en-US" altLang="ja-JP" dirty="0"/>
              <a:t>3.</a:t>
            </a:r>
            <a:r>
              <a:rPr lang="ja-JP" altLang="en-US" dirty="0"/>
              <a:t>得られた吸収スベクトルに対し、ベイズ分光などの手法を用いて共同研究者と一緒により詳細な解析を行う。</a:t>
            </a:r>
            <a:endParaRPr lang="en-US" altLang="ja-JP" dirty="0"/>
          </a:p>
          <a:p>
            <a:pPr marL="0" indent="0">
              <a:buNone/>
            </a:pPr>
            <a:r>
              <a:rPr lang="ja-JP" altLang="en-US" sz="2000" dirty="0"/>
              <a:t>　</a:t>
            </a:r>
            <a:endParaRPr lang="en-US" altLang="ja-JP" sz="1800" dirty="0"/>
          </a:p>
          <a:p>
            <a:pPr marL="0" indent="0">
              <a:buNone/>
            </a:pPr>
            <a:endParaRPr lang="en-US" altLang="ja-JP" dirty="0"/>
          </a:p>
        </p:txBody>
      </p:sp>
    </p:spTree>
    <p:extLst>
      <p:ext uri="{BB962C8B-B14F-4D97-AF65-F5344CB8AC3E}">
        <p14:creationId xmlns:p14="http://schemas.microsoft.com/office/powerpoint/2010/main" val="140401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ja-JP" altLang="en-US" sz="3200" dirty="0"/>
              <a:t>参考文献</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en-US" altLang="ja-JP" sz="1600" dirty="0"/>
              <a:t>[1] Hiroki </a:t>
            </a:r>
            <a:r>
              <a:rPr lang="en-US" altLang="ja-JP" sz="1600" dirty="0" err="1"/>
              <a:t>Tanimoto</a:t>
            </a:r>
            <a:r>
              <a:rPr lang="en-US" altLang="ja-JP" sz="1600" dirty="0"/>
              <a:t>, </a:t>
            </a:r>
            <a:r>
              <a:rPr lang="en-US" altLang="ja-JP" sz="1600" dirty="0" err="1"/>
              <a:t>Masaichiro</a:t>
            </a:r>
            <a:r>
              <a:rPr lang="en-US" altLang="ja-JP" sz="1600" dirty="0"/>
              <a:t> </a:t>
            </a:r>
            <a:r>
              <a:rPr lang="en-US" altLang="ja-JP" sz="1600" dirty="0" err="1"/>
              <a:t>Mizumaki</a:t>
            </a:r>
            <a:r>
              <a:rPr lang="en-US" altLang="ja-JP" sz="1600" dirty="0"/>
              <a:t>, </a:t>
            </a:r>
            <a:r>
              <a:rPr lang="ja-JP" altLang="en-US" sz="1600" dirty="0"/>
              <a:t>妹尾 与志木</a:t>
            </a:r>
            <a:r>
              <a:rPr lang="en-US" altLang="ja-JP" sz="1600" dirty="0"/>
              <a:t>, </a:t>
            </a:r>
            <a:r>
              <a:rPr lang="ja-JP" altLang="en-US" sz="1600" dirty="0"/>
              <a:t>赤井 一郎</a:t>
            </a:r>
            <a:r>
              <a:rPr lang="en-US" altLang="ja-JP" sz="1600" dirty="0"/>
              <a:t>, Toru </a:t>
            </a:r>
            <a:r>
              <a:rPr lang="en-US" altLang="ja-JP" sz="1600" dirty="0" err="1"/>
              <a:t>Aonishi</a:t>
            </a:r>
            <a:r>
              <a:rPr lang="en-US" altLang="ja-JP" sz="1600" dirty="0"/>
              <a:t>. </a:t>
            </a:r>
            <a:r>
              <a:rPr lang="ja-JP" altLang="en-US" sz="1600" dirty="0"/>
              <a:t>リチウムイオン二次電池の</a:t>
            </a:r>
            <a:r>
              <a:rPr lang="en-US" altLang="ja-JP" sz="1600" dirty="0"/>
              <a:t>2D-XAS</a:t>
            </a:r>
            <a:r>
              <a:rPr lang="ja-JP" altLang="en-US" sz="1600" dirty="0"/>
              <a:t>イメージの非負値行列因子分解</a:t>
            </a:r>
            <a:r>
              <a:rPr lang="en-US" altLang="ja-JP" sz="1600" dirty="0"/>
              <a:t>, </a:t>
            </a:r>
            <a:r>
              <a:rPr lang="ja-JP" altLang="en-US" sz="1600" dirty="0"/>
              <a:t>電子情報通信学会ニューロコンピューティング研究会</a:t>
            </a:r>
            <a:r>
              <a:rPr lang="en-US" altLang="ja-JP" sz="1600" dirty="0"/>
              <a:t>, </a:t>
            </a:r>
            <a:r>
              <a:rPr lang="ja-JP" altLang="en-US" sz="1600" dirty="0"/>
              <a:t>信学技報</a:t>
            </a:r>
            <a:r>
              <a:rPr lang="en-US" altLang="ja-JP" sz="1600" dirty="0"/>
              <a:t>, Vol. 119, No. 453, pp. 113-118, Feb. 2020.</a:t>
            </a:r>
          </a:p>
          <a:p>
            <a:r>
              <a:rPr lang="en-US" altLang="ja-JP" sz="1600" dirty="0"/>
              <a:t>[2] D. D. Lee and H. S. Seung. “Algorithms for non-negative matrix factorization”. Advances in Neural Information Processing 13 (Proc. NIPS*2000). MIT Press, 2001.</a:t>
            </a:r>
          </a:p>
          <a:p>
            <a:r>
              <a:rPr lang="en-US" altLang="ja-JP" sz="1600" dirty="0"/>
              <a:t>[3] Andrzej CICHOCKI, Anh-</a:t>
            </a:r>
            <a:r>
              <a:rPr lang="en-US" altLang="ja-JP" sz="1600" dirty="0" err="1"/>
              <a:t>Huy</a:t>
            </a:r>
            <a:r>
              <a:rPr lang="en-US" altLang="ja-JP" sz="1600" dirty="0"/>
              <a:t> PHAN, “Fast Local Algorithms for Large Scale Nonnegative Matrix and Tensor Factorizations”, IEICE Transactions on Fundamentals of Electronics, Communications and Computer Sciences, 2009, Volume E92.A, Issue 3, Pages 708-721</a:t>
            </a:r>
          </a:p>
          <a:p>
            <a:r>
              <a:rPr lang="en-US" altLang="ja-JP" sz="1600" dirty="0"/>
              <a:t>[4] </a:t>
            </a:r>
            <a:r>
              <a:rPr lang="en-US" altLang="ja-JP" sz="1600" dirty="0" err="1"/>
              <a:t>Tanimoto</a:t>
            </a:r>
            <a:r>
              <a:rPr lang="en-US" altLang="ja-JP" sz="1600" dirty="0"/>
              <a:t> Hiroki, </a:t>
            </a:r>
            <a:r>
              <a:rPr lang="en-US" altLang="ja-JP" sz="1600" dirty="0" err="1"/>
              <a:t>Mizumaki</a:t>
            </a:r>
            <a:r>
              <a:rPr lang="en-US" altLang="ja-JP" sz="1600" dirty="0"/>
              <a:t> </a:t>
            </a:r>
            <a:r>
              <a:rPr lang="en-US" altLang="ja-JP" sz="1600" dirty="0" err="1"/>
              <a:t>Masaishiro</a:t>
            </a:r>
            <a:r>
              <a:rPr lang="en-US" altLang="ja-JP" sz="1600" dirty="0"/>
              <a:t>, Seno </a:t>
            </a:r>
            <a:r>
              <a:rPr lang="en-US" altLang="ja-JP" sz="1600" dirty="0" err="1"/>
              <a:t>Yoshiki</a:t>
            </a:r>
            <a:r>
              <a:rPr lang="en-US" altLang="ja-JP" sz="1600" dirty="0"/>
              <a:t>, Kimura Yuta, </a:t>
            </a:r>
            <a:r>
              <a:rPr lang="en-US" altLang="ja-JP" sz="1600" dirty="0" err="1"/>
              <a:t>Amezawa</a:t>
            </a:r>
            <a:r>
              <a:rPr lang="en-US" altLang="ja-JP" sz="1600" dirty="0"/>
              <a:t> Koji, Akai Ichiro, </a:t>
            </a:r>
            <a:r>
              <a:rPr lang="en-US" altLang="ja-JP" sz="1600" dirty="0" err="1"/>
              <a:t>Aonishi</a:t>
            </a:r>
            <a:r>
              <a:rPr lang="en-US" altLang="ja-JP" sz="1600" dirty="0"/>
              <a:t> Toru. “Non-Negative Matrix Factorization for 2D-XAS Images of Lithium</a:t>
            </a:r>
            <a:r>
              <a:rPr lang="ja-JP" altLang="en-US" sz="1600" dirty="0"/>
              <a:t> </a:t>
            </a:r>
            <a:r>
              <a:rPr lang="en-US" altLang="ja-JP" sz="1600" dirty="0"/>
              <a:t>Ion Batteries.” </a:t>
            </a:r>
            <a:r>
              <a:rPr lang="en-US" altLang="ja-JP" sz="1600" dirty="0" err="1"/>
              <a:t>arXiv</a:t>
            </a:r>
            <a:r>
              <a:rPr lang="en-US" altLang="ja-JP" sz="1600" dirty="0"/>
              <a:t>: 2009. 02873, 2020.</a:t>
            </a:r>
            <a:endParaRPr lang="ja-JP" altLang="en-US" sz="1600" dirty="0"/>
          </a:p>
        </p:txBody>
      </p:sp>
    </p:spTree>
    <p:extLst>
      <p:ext uri="{BB962C8B-B14F-4D97-AF65-F5344CB8AC3E}">
        <p14:creationId xmlns:p14="http://schemas.microsoft.com/office/powerpoint/2010/main" val="1405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42107" y="3109528"/>
            <a:ext cx="6859786" cy="638944"/>
          </a:xfrm>
        </p:spPr>
        <p:txBody>
          <a:bodyPr rtlCol="0"/>
          <a:lstStyle/>
          <a:p>
            <a:pPr algn="ctr" rtl="0"/>
            <a:r>
              <a:rPr lang="ja-JP" altLang="en-US" dirty="0"/>
              <a:t>ご清聴ありがとうございました</a:t>
            </a: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ja-JP" altLang="en-US" sz="3200" dirty="0"/>
              <a:t>研究概要</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ja-JP" altLang="en-US" sz="2000" dirty="0"/>
              <a:t>リチウムイオン電池は、近年モバイルデバイスや電気自動車など電力貯蓄システムに使用され、充放電の過程において、空間的に不均一な反応が見られる。本研究では、リチウムイオン電池の</a:t>
            </a:r>
            <a:r>
              <a:rPr lang="en-US" altLang="ja-JP" sz="2000" dirty="0"/>
              <a:t>Co-K</a:t>
            </a:r>
            <a:r>
              <a:rPr lang="ja-JP" altLang="en-US" sz="2000" dirty="0"/>
              <a:t>端の</a:t>
            </a:r>
            <a:r>
              <a:rPr lang="en-US" altLang="ja-JP" sz="2000" dirty="0"/>
              <a:t>2D-XAS</a:t>
            </a:r>
            <a:r>
              <a:rPr lang="ja-JP" altLang="en-US" sz="2000" dirty="0"/>
              <a:t>イメージに対して、</a:t>
            </a:r>
            <a:r>
              <a:rPr lang="zh-TW" altLang="en-US" sz="2000" dirty="0">
                <a:solidFill>
                  <a:srgbClr val="FFC000"/>
                </a:solidFill>
              </a:rPr>
              <a:t>非負値行列因子分解</a:t>
            </a:r>
            <a:r>
              <a:rPr lang="en-US" altLang="ja-JP" sz="2000" dirty="0"/>
              <a:t>(Non-Negative Matrix Factorization; NMF)</a:t>
            </a:r>
            <a:r>
              <a:rPr lang="ja-JP" altLang="en-US" sz="2000" dirty="0"/>
              <a:t>を用いて、</a:t>
            </a:r>
            <a:r>
              <a:rPr lang="ja-JP" altLang="en-US" sz="2000" dirty="0">
                <a:solidFill>
                  <a:srgbClr val="FFC000"/>
                </a:solidFill>
              </a:rPr>
              <a:t>空間成分</a:t>
            </a:r>
            <a:r>
              <a:rPr lang="ja-JP" altLang="en-US" sz="2000" dirty="0"/>
              <a:t>とそれに対する</a:t>
            </a:r>
            <a:r>
              <a:rPr lang="ja-JP" altLang="en-US" sz="2000" dirty="0">
                <a:solidFill>
                  <a:srgbClr val="FFC000"/>
                </a:solidFill>
              </a:rPr>
              <a:t>吸収スペクトル</a:t>
            </a:r>
            <a:r>
              <a:rPr lang="ja-JP" altLang="en-US" sz="2000" dirty="0"/>
              <a:t>に分解し、充放電の過程を可視化する。</a:t>
            </a:r>
          </a:p>
        </p:txBody>
      </p:sp>
      <p:pic>
        <p:nvPicPr>
          <p:cNvPr id="7" name="図 6">
            <a:extLst>
              <a:ext uri="{FF2B5EF4-FFF2-40B4-BE49-F238E27FC236}">
                <a16:creationId xmlns:a16="http://schemas.microsoft.com/office/drawing/2014/main" id="{9359C5D8-9AA5-4F76-B129-1C11D71D60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1690" y="3717032"/>
            <a:ext cx="5580620" cy="1859548"/>
          </a:xfrm>
          <a:prstGeom prst="rect">
            <a:avLst/>
          </a:prstGeom>
        </p:spPr>
      </p:pic>
      <p:sp>
        <p:nvSpPr>
          <p:cNvPr id="8" name="テキスト ボックス 7">
            <a:extLst>
              <a:ext uri="{FF2B5EF4-FFF2-40B4-BE49-F238E27FC236}">
                <a16:creationId xmlns:a16="http://schemas.microsoft.com/office/drawing/2014/main" id="{BCD079D8-8AFE-400E-B5D6-5BFEE803D7C8}"/>
              </a:ext>
            </a:extLst>
          </p:cNvPr>
          <p:cNvSpPr txBox="1"/>
          <p:nvPr/>
        </p:nvSpPr>
        <p:spPr>
          <a:xfrm>
            <a:off x="1475656" y="5738990"/>
            <a:ext cx="6393097" cy="424732"/>
          </a:xfrm>
          <a:prstGeom prst="rect">
            <a:avLst/>
          </a:prstGeom>
          <a:noFill/>
        </p:spPr>
        <p:txBody>
          <a:bodyPr wrap="none" rtlCol="0">
            <a:spAutoFit/>
          </a:bodyPr>
          <a:lstStyle/>
          <a:p>
            <a:pPr>
              <a:lnSpc>
                <a:spcPct val="90000"/>
              </a:lnSpc>
            </a:pPr>
            <a:r>
              <a:rPr kumimoji="1" lang="ja-JP" altLang="en-US" sz="1200" dirty="0">
                <a:latin typeface="Meiryo UI" panose="020B0604030504040204" pitchFamily="50" charset="-128"/>
                <a:ea typeface="Meiryo UI" panose="020B0604030504040204" pitchFamily="50" charset="-128"/>
              </a:rPr>
              <a:t>図１</a:t>
            </a:r>
            <a:r>
              <a:rPr kumimoji="1" lang="en-US" altLang="ja-JP" sz="1200" dirty="0">
                <a:latin typeface="Meiryo UI" panose="020B0604030504040204" pitchFamily="50" charset="-128"/>
                <a:ea typeface="Meiryo UI" panose="020B0604030504040204" pitchFamily="50" charset="-128"/>
              </a:rPr>
              <a:t>LiCoO</a:t>
            </a:r>
            <a:r>
              <a:rPr kumimoji="1" lang="en-US" altLang="ja-JP" sz="1200" baseline="-25000" dirty="0">
                <a:latin typeface="Meiryo UI" panose="020B0604030504040204" pitchFamily="50" charset="-128"/>
                <a:ea typeface="Meiryo UI" panose="020B0604030504040204" pitchFamily="50" charset="-128"/>
              </a:rPr>
              <a:t>2</a:t>
            </a:r>
            <a:r>
              <a:rPr kumimoji="1" lang="ja-JP" altLang="en-US" sz="1200" dirty="0">
                <a:latin typeface="Meiryo UI" panose="020B0604030504040204" pitchFamily="50" charset="-128"/>
                <a:ea typeface="Meiryo UI" panose="020B0604030504040204" pitchFamily="50" charset="-128"/>
              </a:rPr>
              <a:t> 電極のイメージングデータ。ピークトップエネルギーの値をもとに各ピクセルを色分けしている。</a:t>
            </a:r>
            <a:endParaRPr kumimoji="1" lang="en-US" altLang="ja-JP" sz="1200" dirty="0">
              <a:latin typeface="Meiryo UI" panose="020B0604030504040204" pitchFamily="50" charset="-128"/>
              <a:ea typeface="Meiryo UI" panose="020B0604030504040204" pitchFamily="50" charset="-128"/>
            </a:endParaRPr>
          </a:p>
          <a:p>
            <a:pPr>
              <a:lnSpc>
                <a:spcPct val="90000"/>
              </a:lnSpc>
            </a:pPr>
            <a:r>
              <a:rPr kumimoji="1" lang="ja-JP" altLang="en-US" sz="1200" dirty="0">
                <a:latin typeface="Meiryo UI" panose="020B0604030504040204" pitchFamily="50" charset="-128"/>
                <a:ea typeface="Meiryo UI" panose="020B0604030504040204" pitchFamily="50" charset="-128"/>
              </a:rPr>
              <a:t>赤で囲われた部分領域と全領域を用いて解析している。</a:t>
            </a:r>
            <a:r>
              <a:rPr kumimoji="1" lang="en-US" altLang="ja-JP" sz="1200" baseline="30000" dirty="0">
                <a:latin typeface="Meiryo UI" panose="020B0604030504040204" pitchFamily="50" charset="-128"/>
                <a:ea typeface="Meiryo UI" panose="020B0604030504040204" pitchFamily="50" charset="-128"/>
              </a:rPr>
              <a:t>[1]</a:t>
            </a:r>
            <a:endParaRPr kumimoji="1" lang="ja-JP" altLang="en-US" sz="1200" baseline="300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7235E-ED65-4B08-8B5C-7FE252ABC0A5}"/>
              </a:ext>
            </a:extLst>
          </p:cNvPr>
          <p:cNvSpPr txBox="1">
            <a:spLocks/>
          </p:cNvSpPr>
          <p:nvPr/>
        </p:nvSpPr>
        <p:spPr>
          <a:xfrm>
            <a:off x="611560" y="3145532"/>
            <a:ext cx="7920880" cy="566936"/>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pPr algn="ctr"/>
            <a:r>
              <a:rPr lang="ja-JP" altLang="en-US" sz="3200" dirty="0"/>
              <a:t>先行研究</a:t>
            </a:r>
          </a:p>
        </p:txBody>
      </p:sp>
    </p:spTree>
    <p:extLst>
      <p:ext uri="{BB962C8B-B14F-4D97-AF65-F5344CB8AC3E}">
        <p14:creationId xmlns:p14="http://schemas.microsoft.com/office/powerpoint/2010/main" val="95178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zh-TW" altLang="en-US" sz="3200" dirty="0"/>
              <a:t>非負値行列因子分解</a:t>
            </a:r>
            <a:r>
              <a:rPr lang="en-US" altLang="zh-TW" sz="3200" dirty="0"/>
              <a:t>(NMF)</a:t>
            </a:r>
            <a:endParaRPr lang="ja-JP" altLang="en-US" sz="3200" dirty="0"/>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ja-JP" altLang="en-US" sz="2000" b="0" i="0" dirty="0">
                <a:effectLst/>
                <a:latin typeface="Arial" panose="020B0604020202020204" pitchFamily="34" charset="0"/>
              </a:rPr>
              <a:t>非負値行列を２つの非負値行列の積で表現：</a:t>
            </a:r>
            <a:endParaRPr lang="en-US" altLang="ja-JP" sz="2000" b="0" i="0" dirty="0">
              <a:effectLst/>
              <a:latin typeface="Arial" panose="020B0604020202020204" pitchFamily="34" charset="0"/>
            </a:endParaRPr>
          </a:p>
        </p:txBody>
      </p:sp>
      <p:sp>
        <p:nvSpPr>
          <p:cNvPr id="4" name="正方形/長方形 3">
            <a:extLst>
              <a:ext uri="{FF2B5EF4-FFF2-40B4-BE49-F238E27FC236}">
                <a16:creationId xmlns:a16="http://schemas.microsoft.com/office/drawing/2014/main" id="{4473A782-EB5A-4DAA-A8A3-AC95FE1BC990}"/>
              </a:ext>
            </a:extLst>
          </p:cNvPr>
          <p:cNvSpPr/>
          <p:nvPr/>
        </p:nvSpPr>
        <p:spPr>
          <a:xfrm>
            <a:off x="1141187" y="2564904"/>
            <a:ext cx="1800200" cy="1512168"/>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t>V</a:t>
            </a:r>
            <a:endParaRPr kumimoji="1" lang="ja-JP" altLang="en-US" b="1" i="1" dirty="0"/>
          </a:p>
        </p:txBody>
      </p:sp>
      <p:sp>
        <p:nvSpPr>
          <p:cNvPr id="5" name="正方形/長方形 4">
            <a:extLst>
              <a:ext uri="{FF2B5EF4-FFF2-40B4-BE49-F238E27FC236}">
                <a16:creationId xmlns:a16="http://schemas.microsoft.com/office/drawing/2014/main" id="{0C7C77A6-0018-46C2-ADF2-C1705C646A72}"/>
              </a:ext>
            </a:extLst>
          </p:cNvPr>
          <p:cNvSpPr/>
          <p:nvPr/>
        </p:nvSpPr>
        <p:spPr>
          <a:xfrm>
            <a:off x="3949499" y="2564904"/>
            <a:ext cx="864096" cy="1512168"/>
          </a:xfrm>
          <a:prstGeom prst="rect">
            <a:avLst/>
          </a:prstGeom>
          <a:solidFill>
            <a:srgbClr val="FFC000"/>
          </a:solidFill>
          <a:ln>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t>W</a:t>
            </a:r>
            <a:endParaRPr kumimoji="1" lang="ja-JP" altLang="en-US" b="1" i="1" dirty="0"/>
          </a:p>
        </p:txBody>
      </p:sp>
      <p:sp>
        <p:nvSpPr>
          <p:cNvPr id="6" name="正方形/長方形 5">
            <a:extLst>
              <a:ext uri="{FF2B5EF4-FFF2-40B4-BE49-F238E27FC236}">
                <a16:creationId xmlns:a16="http://schemas.microsoft.com/office/drawing/2014/main" id="{6ECB7324-3A43-4C3D-A27F-9C6861C869E9}"/>
              </a:ext>
            </a:extLst>
          </p:cNvPr>
          <p:cNvSpPr/>
          <p:nvPr/>
        </p:nvSpPr>
        <p:spPr>
          <a:xfrm>
            <a:off x="5652320" y="2888988"/>
            <a:ext cx="1800000" cy="864000"/>
          </a:xfrm>
          <a:prstGeom prst="rect">
            <a:avLst/>
          </a:prstGeom>
          <a:solidFill>
            <a:srgbClr val="92D050"/>
          </a:solidFill>
          <a:ln>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t>H</a:t>
            </a:r>
            <a:r>
              <a:rPr lang="en-US" altLang="ja-JP" b="0" i="0" baseline="30000" dirty="0">
                <a:solidFill>
                  <a:schemeClr val="tx1"/>
                </a:solidFill>
                <a:effectLst/>
                <a:latin typeface="arial" panose="020B0604020202020204" pitchFamily="34" charset="0"/>
              </a:rPr>
              <a:t>T</a:t>
            </a:r>
            <a:endParaRPr kumimoji="1" lang="ja-JP" altLang="en-US" b="1" i="1" baseline="30000" dirty="0">
              <a:solidFill>
                <a:schemeClr val="tx1"/>
              </a:solidFill>
            </a:endParaRPr>
          </a:p>
        </p:txBody>
      </p:sp>
      <p:sp>
        <p:nvSpPr>
          <p:cNvPr id="11" name="テキスト ボックス 10">
            <a:extLst>
              <a:ext uri="{FF2B5EF4-FFF2-40B4-BE49-F238E27FC236}">
                <a16:creationId xmlns:a16="http://schemas.microsoft.com/office/drawing/2014/main" id="{67B1B60D-B4FE-4EA0-86AB-CF09A9E74EDF}"/>
              </a:ext>
            </a:extLst>
          </p:cNvPr>
          <p:cNvSpPr txBox="1"/>
          <p:nvPr/>
        </p:nvSpPr>
        <p:spPr>
          <a:xfrm>
            <a:off x="4917047" y="3108622"/>
            <a:ext cx="494046" cy="424732"/>
          </a:xfrm>
          <a:prstGeom prst="rect">
            <a:avLst/>
          </a:prstGeom>
          <a:noFill/>
        </p:spPr>
        <p:txBody>
          <a:bodyPr wrap="none" rtlCol="0">
            <a:spAutoFit/>
          </a:bodyPr>
          <a:lstStyle/>
          <a:p>
            <a:pPr>
              <a:lnSpc>
                <a:spcPct val="90000"/>
              </a:lnSpc>
            </a:pPr>
            <a:r>
              <a:rPr kumimoji="1" lang="en-US" altLang="zh-CN" sz="2400" b="1" dirty="0"/>
              <a:t>×</a:t>
            </a:r>
            <a:endParaRPr kumimoji="1" lang="ja-JP" altLang="en-US" sz="2400" b="1" dirty="0"/>
          </a:p>
        </p:txBody>
      </p:sp>
      <p:sp>
        <p:nvSpPr>
          <p:cNvPr id="22" name="テキスト ボックス 21">
            <a:extLst>
              <a:ext uri="{FF2B5EF4-FFF2-40B4-BE49-F238E27FC236}">
                <a16:creationId xmlns:a16="http://schemas.microsoft.com/office/drawing/2014/main" id="{24113CD7-A291-476F-9757-1685E2CADCC8}"/>
              </a:ext>
            </a:extLst>
          </p:cNvPr>
          <p:cNvSpPr txBox="1"/>
          <p:nvPr/>
        </p:nvSpPr>
        <p:spPr>
          <a:xfrm>
            <a:off x="3924347" y="2974019"/>
            <a:ext cx="914400" cy="914400"/>
          </a:xfrm>
          <a:prstGeom prst="rect">
            <a:avLst/>
          </a:prstGeom>
          <a:noFill/>
        </p:spPr>
        <p:txBody>
          <a:bodyPr wrap="square" rtlCol="0">
            <a:spAutoFit/>
          </a:bodyPr>
          <a:lstStyle/>
          <a:p>
            <a:pPr>
              <a:lnSpc>
                <a:spcPct val="90000"/>
              </a:lnSpc>
            </a:pPr>
            <a:endParaRPr kumimoji="1" lang="ja-JP" altLang="en-US" sz="2400" dirty="0"/>
          </a:p>
        </p:txBody>
      </p:sp>
      <p:sp>
        <p:nvSpPr>
          <p:cNvPr id="23" name="テキスト ボックス 22">
            <a:extLst>
              <a:ext uri="{FF2B5EF4-FFF2-40B4-BE49-F238E27FC236}">
                <a16:creationId xmlns:a16="http://schemas.microsoft.com/office/drawing/2014/main" id="{F8C83276-FB16-4750-AE1E-A0FA58F041AF}"/>
              </a:ext>
            </a:extLst>
          </p:cNvPr>
          <p:cNvSpPr txBox="1"/>
          <p:nvPr/>
        </p:nvSpPr>
        <p:spPr>
          <a:xfrm>
            <a:off x="742822" y="3108622"/>
            <a:ext cx="346570" cy="424732"/>
          </a:xfrm>
          <a:prstGeom prst="rect">
            <a:avLst/>
          </a:prstGeom>
          <a:noFill/>
        </p:spPr>
        <p:txBody>
          <a:bodyPr wrap="none" rtlCol="0">
            <a:spAutoFit/>
          </a:bodyPr>
          <a:lstStyle/>
          <a:p>
            <a:pPr>
              <a:lnSpc>
                <a:spcPct val="90000"/>
              </a:lnSpc>
            </a:pPr>
            <a:r>
              <a:rPr kumimoji="1" lang="en-US" altLang="ja-JP" sz="2400" dirty="0">
                <a:solidFill>
                  <a:srgbClr val="FF0000"/>
                </a:solidFill>
              </a:rPr>
              <a:t>n</a:t>
            </a:r>
            <a:endParaRPr kumimoji="1" lang="ja-JP" altLang="en-US" sz="2400" dirty="0">
              <a:solidFill>
                <a:srgbClr val="FF0000"/>
              </a:solidFill>
            </a:endParaRPr>
          </a:p>
        </p:txBody>
      </p:sp>
      <p:sp>
        <p:nvSpPr>
          <p:cNvPr id="24" name="テキスト ボックス 23">
            <a:extLst>
              <a:ext uri="{FF2B5EF4-FFF2-40B4-BE49-F238E27FC236}">
                <a16:creationId xmlns:a16="http://schemas.microsoft.com/office/drawing/2014/main" id="{DF351457-B690-4162-981E-A14C9B08BF69}"/>
              </a:ext>
            </a:extLst>
          </p:cNvPr>
          <p:cNvSpPr txBox="1"/>
          <p:nvPr/>
        </p:nvSpPr>
        <p:spPr>
          <a:xfrm>
            <a:off x="3608346" y="3108622"/>
            <a:ext cx="346570" cy="424732"/>
          </a:xfrm>
          <a:prstGeom prst="rect">
            <a:avLst/>
          </a:prstGeom>
          <a:noFill/>
        </p:spPr>
        <p:txBody>
          <a:bodyPr wrap="none" rtlCol="0">
            <a:spAutoFit/>
          </a:bodyPr>
          <a:lstStyle/>
          <a:p>
            <a:pPr>
              <a:lnSpc>
                <a:spcPct val="90000"/>
              </a:lnSpc>
            </a:pPr>
            <a:r>
              <a:rPr kumimoji="1" lang="en-US" altLang="ja-JP" sz="2400" dirty="0">
                <a:solidFill>
                  <a:srgbClr val="FF0000"/>
                </a:solidFill>
              </a:rPr>
              <a:t>n</a:t>
            </a:r>
            <a:endParaRPr kumimoji="1" lang="ja-JP" altLang="en-US" sz="2400" dirty="0">
              <a:solidFill>
                <a:srgbClr val="FF0000"/>
              </a:solidFill>
            </a:endParaRPr>
          </a:p>
        </p:txBody>
      </p:sp>
      <p:sp>
        <p:nvSpPr>
          <p:cNvPr id="25" name="テキスト ボックス 24">
            <a:extLst>
              <a:ext uri="{FF2B5EF4-FFF2-40B4-BE49-F238E27FC236}">
                <a16:creationId xmlns:a16="http://schemas.microsoft.com/office/drawing/2014/main" id="{8AE653EA-5D24-435A-9656-10C79EBF8A53}"/>
              </a:ext>
            </a:extLst>
          </p:cNvPr>
          <p:cNvSpPr txBox="1"/>
          <p:nvPr/>
        </p:nvSpPr>
        <p:spPr>
          <a:xfrm>
            <a:off x="6355803" y="2464256"/>
            <a:ext cx="439544" cy="424732"/>
          </a:xfrm>
          <a:prstGeom prst="rect">
            <a:avLst/>
          </a:prstGeom>
          <a:noFill/>
        </p:spPr>
        <p:txBody>
          <a:bodyPr wrap="none" rtlCol="0">
            <a:spAutoFit/>
          </a:bodyPr>
          <a:lstStyle/>
          <a:p>
            <a:pPr>
              <a:lnSpc>
                <a:spcPct val="90000"/>
              </a:lnSpc>
            </a:pPr>
            <a:r>
              <a:rPr kumimoji="1" lang="en-US" altLang="ja-JP" sz="2400" dirty="0">
                <a:solidFill>
                  <a:srgbClr val="FFFF00"/>
                </a:solidFill>
              </a:rPr>
              <a:t>m</a:t>
            </a:r>
            <a:endParaRPr kumimoji="1" lang="ja-JP" altLang="en-US" sz="2400" dirty="0">
              <a:solidFill>
                <a:srgbClr val="FFFF00"/>
              </a:solidFill>
            </a:endParaRPr>
          </a:p>
        </p:txBody>
      </p:sp>
      <p:sp>
        <p:nvSpPr>
          <p:cNvPr id="26" name="テキスト ボックス 25">
            <a:extLst>
              <a:ext uri="{FF2B5EF4-FFF2-40B4-BE49-F238E27FC236}">
                <a16:creationId xmlns:a16="http://schemas.microsoft.com/office/drawing/2014/main" id="{01CC0699-DA73-4036-9725-CCEBE55FD4E6}"/>
              </a:ext>
            </a:extLst>
          </p:cNvPr>
          <p:cNvSpPr txBox="1"/>
          <p:nvPr/>
        </p:nvSpPr>
        <p:spPr>
          <a:xfrm>
            <a:off x="1821515" y="2140172"/>
            <a:ext cx="439544" cy="424732"/>
          </a:xfrm>
          <a:prstGeom prst="rect">
            <a:avLst/>
          </a:prstGeom>
          <a:noFill/>
        </p:spPr>
        <p:txBody>
          <a:bodyPr wrap="none" rtlCol="0">
            <a:spAutoFit/>
          </a:bodyPr>
          <a:lstStyle/>
          <a:p>
            <a:pPr>
              <a:lnSpc>
                <a:spcPct val="90000"/>
              </a:lnSpc>
            </a:pPr>
            <a:r>
              <a:rPr kumimoji="1" lang="en-US" altLang="ja-JP" sz="2400" dirty="0">
                <a:solidFill>
                  <a:srgbClr val="FFFF00"/>
                </a:solidFill>
              </a:rPr>
              <a:t>m</a:t>
            </a:r>
            <a:endParaRPr kumimoji="1" lang="ja-JP" altLang="en-US" sz="2400" dirty="0">
              <a:solidFill>
                <a:srgbClr val="FFFF00"/>
              </a:solidFill>
            </a:endParaRPr>
          </a:p>
        </p:txBody>
      </p:sp>
      <p:sp>
        <p:nvSpPr>
          <p:cNvPr id="27" name="テキスト ボックス 26">
            <a:extLst>
              <a:ext uri="{FF2B5EF4-FFF2-40B4-BE49-F238E27FC236}">
                <a16:creationId xmlns:a16="http://schemas.microsoft.com/office/drawing/2014/main" id="{8449D111-E76C-41E5-9440-961361EEF849}"/>
              </a:ext>
            </a:extLst>
          </p:cNvPr>
          <p:cNvSpPr txBox="1"/>
          <p:nvPr/>
        </p:nvSpPr>
        <p:spPr>
          <a:xfrm>
            <a:off x="4214674" y="2140172"/>
            <a:ext cx="333746" cy="424732"/>
          </a:xfrm>
          <a:prstGeom prst="rect">
            <a:avLst/>
          </a:prstGeom>
          <a:noFill/>
        </p:spPr>
        <p:txBody>
          <a:bodyPr wrap="none" rtlCol="0">
            <a:spAutoFit/>
          </a:bodyPr>
          <a:lstStyle/>
          <a:p>
            <a:pPr>
              <a:lnSpc>
                <a:spcPct val="90000"/>
              </a:lnSpc>
            </a:pPr>
            <a:r>
              <a:rPr kumimoji="1" lang="en-US" altLang="ja-JP" sz="2400" dirty="0">
                <a:solidFill>
                  <a:srgbClr val="92D050"/>
                </a:solidFill>
              </a:rPr>
              <a:t>k</a:t>
            </a:r>
            <a:endParaRPr kumimoji="1" lang="ja-JP" altLang="en-US" sz="2400" dirty="0">
              <a:solidFill>
                <a:srgbClr val="92D050"/>
              </a:solidFill>
            </a:endParaRPr>
          </a:p>
        </p:txBody>
      </p:sp>
      <p:sp>
        <p:nvSpPr>
          <p:cNvPr id="28" name="テキスト ボックス 27">
            <a:extLst>
              <a:ext uri="{FF2B5EF4-FFF2-40B4-BE49-F238E27FC236}">
                <a16:creationId xmlns:a16="http://schemas.microsoft.com/office/drawing/2014/main" id="{8F9917BE-7A89-4F09-959B-6389BBBEB0FF}"/>
              </a:ext>
            </a:extLst>
          </p:cNvPr>
          <p:cNvSpPr txBox="1"/>
          <p:nvPr/>
        </p:nvSpPr>
        <p:spPr>
          <a:xfrm>
            <a:off x="5333143" y="3084938"/>
            <a:ext cx="333746" cy="424732"/>
          </a:xfrm>
          <a:prstGeom prst="rect">
            <a:avLst/>
          </a:prstGeom>
          <a:noFill/>
        </p:spPr>
        <p:txBody>
          <a:bodyPr wrap="none" rtlCol="0">
            <a:spAutoFit/>
          </a:bodyPr>
          <a:lstStyle/>
          <a:p>
            <a:pPr>
              <a:lnSpc>
                <a:spcPct val="90000"/>
              </a:lnSpc>
            </a:pPr>
            <a:r>
              <a:rPr kumimoji="1" lang="en-US" altLang="ja-JP" sz="2400" dirty="0">
                <a:solidFill>
                  <a:srgbClr val="92D050"/>
                </a:solidFill>
              </a:rPr>
              <a:t>k</a:t>
            </a:r>
            <a:endParaRPr kumimoji="1" lang="ja-JP" altLang="en-US" sz="2400" dirty="0">
              <a:solidFill>
                <a:srgbClr val="92D050"/>
              </a:solidFill>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9961347-B2C5-40D1-B9DC-E4092F5BEF4C}"/>
                  </a:ext>
                </a:extLst>
              </p:cNvPr>
              <p:cNvSpPr txBox="1"/>
              <p:nvPr/>
            </p:nvSpPr>
            <p:spPr>
              <a:xfrm>
                <a:off x="7479951" y="3065477"/>
                <a:ext cx="4748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oMath>
                  </m:oMathPara>
                </a14:m>
                <a:endParaRPr lang="ja-JP" altLang="en-US" sz="1400" dirty="0"/>
              </a:p>
            </p:txBody>
          </p:sp>
        </mc:Choice>
        <mc:Fallback xmlns="">
          <p:sp>
            <p:nvSpPr>
              <p:cNvPr id="32" name="テキスト ボックス 31">
                <a:extLst>
                  <a:ext uri="{FF2B5EF4-FFF2-40B4-BE49-F238E27FC236}">
                    <a16:creationId xmlns:a16="http://schemas.microsoft.com/office/drawing/2014/main" id="{59961347-B2C5-40D1-B9DC-E4092F5BEF4C}"/>
                  </a:ext>
                </a:extLst>
              </p:cNvPr>
              <p:cNvSpPr txBox="1">
                <a:spLocks noRot="1" noChangeAspect="1" noMove="1" noResize="1" noEditPoints="1" noAdjustHandles="1" noChangeArrowheads="1" noChangeShapeType="1" noTextEdit="1"/>
              </p:cNvSpPr>
              <p:nvPr/>
            </p:nvSpPr>
            <p:spPr>
              <a:xfrm>
                <a:off x="7479951" y="3065477"/>
                <a:ext cx="474809"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63805A1-C716-4BFE-A873-5454869C2CF9}"/>
                  </a:ext>
                </a:extLst>
              </p:cNvPr>
              <p:cNvSpPr txBox="1"/>
              <p:nvPr/>
            </p:nvSpPr>
            <p:spPr>
              <a:xfrm>
                <a:off x="7830781" y="3063945"/>
                <a:ext cx="4271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𝑛</m:t>
                      </m:r>
                    </m:oMath>
                  </m:oMathPara>
                </a14:m>
                <a:endParaRPr lang="ja-JP" altLang="en-US" sz="2400" dirty="0"/>
              </a:p>
            </p:txBody>
          </p:sp>
        </mc:Choice>
        <mc:Fallback xmlns="">
          <p:sp>
            <p:nvSpPr>
              <p:cNvPr id="33" name="テキスト ボックス 32">
                <a:extLst>
                  <a:ext uri="{FF2B5EF4-FFF2-40B4-BE49-F238E27FC236}">
                    <a16:creationId xmlns:a16="http://schemas.microsoft.com/office/drawing/2014/main" id="{263805A1-C716-4BFE-A873-5454869C2CF9}"/>
                  </a:ext>
                </a:extLst>
              </p:cNvPr>
              <p:cNvSpPr txBox="1">
                <a:spLocks noRot="1" noChangeAspect="1" noMove="1" noResize="1" noEditPoints="1" noAdjustHandles="1" noChangeArrowheads="1" noChangeShapeType="1" noTextEdit="1"/>
              </p:cNvSpPr>
              <p:nvPr/>
            </p:nvSpPr>
            <p:spPr>
              <a:xfrm>
                <a:off x="7830781" y="3063945"/>
                <a:ext cx="427168" cy="461665"/>
              </a:xfrm>
              <a:prstGeom prst="rect">
                <a:avLst/>
              </a:prstGeom>
              <a:blipFill>
                <a:blip r:embed="rId4"/>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A72F1B52-1E9F-4EEF-8471-97D7E472FC54}"/>
              </a:ext>
            </a:extLst>
          </p:cNvPr>
          <p:cNvSpPr txBox="1"/>
          <p:nvPr/>
        </p:nvSpPr>
        <p:spPr>
          <a:xfrm>
            <a:off x="7762076" y="3452906"/>
            <a:ext cx="564578" cy="300082"/>
          </a:xfrm>
          <a:prstGeom prst="rect">
            <a:avLst/>
          </a:prstGeom>
          <a:noFill/>
        </p:spPr>
        <p:txBody>
          <a:bodyPr wrap="none" rtlCol="0">
            <a:spAutoFit/>
          </a:bodyPr>
          <a:lstStyle/>
          <a:p>
            <a:pPr algn="ctr"/>
            <a:r>
              <a:rPr lang="ja-JP" altLang="en-US" sz="1350" dirty="0">
                <a:latin typeface="+mn-ea"/>
              </a:rPr>
              <a:t>ノイズ</a:t>
            </a:r>
          </a:p>
        </p:txBody>
      </p:sp>
      <p:sp>
        <p:nvSpPr>
          <p:cNvPr id="37" name="正方形/長方形 36">
            <a:extLst>
              <a:ext uri="{FF2B5EF4-FFF2-40B4-BE49-F238E27FC236}">
                <a16:creationId xmlns:a16="http://schemas.microsoft.com/office/drawing/2014/main" id="{5AED3B24-CC78-45E5-A935-902B3763640C}"/>
              </a:ext>
            </a:extLst>
          </p:cNvPr>
          <p:cNvSpPr/>
          <p:nvPr/>
        </p:nvSpPr>
        <p:spPr>
          <a:xfrm>
            <a:off x="2627784" y="4797152"/>
            <a:ext cx="3681409" cy="902012"/>
          </a:xfrm>
          <a:prstGeom prst="rect">
            <a:avLst/>
          </a:prstGeom>
          <a:solidFill>
            <a:schemeClr val="tx1"/>
          </a:solidFill>
          <a:ln w="38100">
            <a:solidFill>
              <a:schemeClr val="bg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a:extLst>
              <a:ext uri="{FF2B5EF4-FFF2-40B4-BE49-F238E27FC236}">
                <a16:creationId xmlns:a16="http://schemas.microsoft.com/office/drawing/2014/main" id="{C27D5273-6A8E-447C-B761-A62B83AD7E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1235" y="4962995"/>
            <a:ext cx="2627784" cy="570325"/>
          </a:xfrm>
          <a:prstGeom prst="rect">
            <a:avLst/>
          </a:prstGeom>
        </p:spPr>
      </p:pic>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A64B49D-2C49-42A1-92AF-790A0AE9A531}"/>
                  </a:ext>
                </a:extLst>
              </p:cNvPr>
              <p:cNvSpPr txBox="1"/>
              <p:nvPr/>
            </p:nvSpPr>
            <p:spPr>
              <a:xfrm>
                <a:off x="3147748" y="3083239"/>
                <a:ext cx="44595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m:t>
                      </m:r>
                    </m:oMath>
                  </m:oMathPara>
                </a14:m>
                <a:endParaRPr lang="ja-JP" altLang="en-US" sz="1350" dirty="0"/>
              </a:p>
            </p:txBody>
          </p:sp>
        </mc:Choice>
        <mc:Fallback xmlns="">
          <p:sp>
            <p:nvSpPr>
              <p:cNvPr id="29" name="テキスト ボックス 28">
                <a:extLst>
                  <a:ext uri="{FF2B5EF4-FFF2-40B4-BE49-F238E27FC236}">
                    <a16:creationId xmlns:a16="http://schemas.microsoft.com/office/drawing/2014/main" id="{7A64B49D-2C49-42A1-92AF-790A0AE9A531}"/>
                  </a:ext>
                </a:extLst>
              </p:cNvPr>
              <p:cNvSpPr txBox="1">
                <a:spLocks noRot="1" noChangeAspect="1" noMove="1" noResize="1" noEditPoints="1" noAdjustHandles="1" noChangeArrowheads="1" noChangeShapeType="1" noTextEdit="1"/>
              </p:cNvSpPr>
              <p:nvPr/>
            </p:nvSpPr>
            <p:spPr>
              <a:xfrm>
                <a:off x="3147748" y="3083239"/>
                <a:ext cx="445956" cy="415498"/>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913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zh-TW" altLang="en-US" sz="3200" dirty="0"/>
              <a:t>非負値行列因子分解</a:t>
            </a:r>
            <a:r>
              <a:rPr lang="en-US" altLang="zh-TW" sz="3200" dirty="0"/>
              <a:t>(NMF)</a:t>
            </a:r>
            <a:endParaRPr lang="ja-JP" altLang="en-US" sz="3200" dirty="0"/>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en-US" altLang="ja-JP" sz="2000" dirty="0">
                <a:solidFill>
                  <a:srgbClr val="FFC000"/>
                </a:solidFill>
              </a:rPr>
              <a:t>2D</a:t>
            </a:r>
            <a:r>
              <a:rPr lang="ja-JP" altLang="en-US" sz="2000" dirty="0">
                <a:solidFill>
                  <a:srgbClr val="FFC000"/>
                </a:solidFill>
              </a:rPr>
              <a:t>スペクトルデータ</a:t>
            </a:r>
            <a:r>
              <a:rPr lang="ja-JP" altLang="en-US" sz="2000" dirty="0"/>
              <a:t>への</a:t>
            </a:r>
            <a:r>
              <a:rPr lang="en-US" altLang="ja-JP" sz="2000" dirty="0"/>
              <a:t>NMF</a:t>
            </a:r>
            <a:r>
              <a:rPr lang="ja-JP" altLang="en-US" sz="2000" dirty="0"/>
              <a:t>の適用</a:t>
            </a:r>
            <a:r>
              <a:rPr lang="zh-CN" altLang="en-US" sz="2000" dirty="0"/>
              <a:t>：</a:t>
            </a:r>
            <a:endParaRPr lang="ja-JP" altLang="en-US" sz="2000" dirty="0"/>
          </a:p>
        </p:txBody>
      </p:sp>
      <p:sp>
        <p:nvSpPr>
          <p:cNvPr id="22" name="テキスト ボックス 21">
            <a:extLst>
              <a:ext uri="{FF2B5EF4-FFF2-40B4-BE49-F238E27FC236}">
                <a16:creationId xmlns:a16="http://schemas.microsoft.com/office/drawing/2014/main" id="{24113CD7-A291-476F-9757-1685E2CADCC8}"/>
              </a:ext>
            </a:extLst>
          </p:cNvPr>
          <p:cNvSpPr txBox="1"/>
          <p:nvPr/>
        </p:nvSpPr>
        <p:spPr>
          <a:xfrm>
            <a:off x="4186808" y="2974019"/>
            <a:ext cx="914400" cy="914400"/>
          </a:xfrm>
          <a:prstGeom prst="rect">
            <a:avLst/>
          </a:prstGeom>
          <a:noFill/>
        </p:spPr>
        <p:txBody>
          <a:bodyPr wrap="square" rtlCol="0">
            <a:spAutoFit/>
          </a:bodyPr>
          <a:lstStyle/>
          <a:p>
            <a:pPr>
              <a:lnSpc>
                <a:spcPct val="90000"/>
              </a:lnSpc>
            </a:pPr>
            <a:endParaRPr kumimoji="1" lang="ja-JP" altLang="en-US" sz="2400" dirty="0"/>
          </a:p>
        </p:txBody>
      </p:sp>
      <p:pic>
        <p:nvPicPr>
          <p:cNvPr id="30" name="sample">
            <a:hlinkClick r:id="" action="ppaction://media"/>
            <a:hlinkHover r:id="" action="ppaction://ole?verb=0"/>
            <a:extLst>
              <a:ext uri="{FF2B5EF4-FFF2-40B4-BE49-F238E27FC236}">
                <a16:creationId xmlns:a16="http://schemas.microsoft.com/office/drawing/2014/main" id="{12E92800-3C31-4DB5-9044-82B8D2C777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2765" t="6511" r="13983" b="-921"/>
          <a:stretch/>
        </p:blipFill>
        <p:spPr>
          <a:xfrm>
            <a:off x="1403648" y="2542832"/>
            <a:ext cx="1620000" cy="1566000"/>
          </a:xfrm>
          <a:prstGeom prst="rect">
            <a:avLst/>
          </a:prstGeom>
        </p:spPr>
      </p:pic>
      <p:sp>
        <p:nvSpPr>
          <p:cNvPr id="35" name="テキスト ボックス 34">
            <a:extLst>
              <a:ext uri="{FF2B5EF4-FFF2-40B4-BE49-F238E27FC236}">
                <a16:creationId xmlns:a16="http://schemas.microsoft.com/office/drawing/2014/main" id="{E0820130-3B58-4FC1-940F-DB691DF8C730}"/>
              </a:ext>
            </a:extLst>
          </p:cNvPr>
          <p:cNvSpPr txBox="1"/>
          <p:nvPr/>
        </p:nvSpPr>
        <p:spPr>
          <a:xfrm>
            <a:off x="1694691" y="2204864"/>
            <a:ext cx="1111202" cy="307777"/>
          </a:xfrm>
          <a:prstGeom prst="rect">
            <a:avLst/>
          </a:prstGeom>
          <a:noFill/>
        </p:spPr>
        <p:txBody>
          <a:bodyPr wrap="none" rtlCol="0">
            <a:spAutoFit/>
          </a:bodyPr>
          <a:lstStyle/>
          <a:p>
            <a:pPr algn="ctr"/>
            <a:r>
              <a:rPr kumimoji="1" lang="en-US" altLang="ja-JP" sz="1400" dirty="0">
                <a:latin typeface="Meiryo UI" panose="020B0604030504040204" pitchFamily="50" charset="-128"/>
                <a:ea typeface="Meiryo UI" panose="020B0604030504040204" pitchFamily="50" charset="-128"/>
              </a:rPr>
              <a:t>2</a:t>
            </a:r>
            <a:r>
              <a:rPr kumimoji="1" lang="en-US" altLang="zh-CN" sz="1400" dirty="0">
                <a:latin typeface="Meiryo UI" panose="020B0604030504040204" pitchFamily="50" charset="-128"/>
                <a:ea typeface="Meiryo UI" panose="020B0604030504040204" pitchFamily="50" charset="-128"/>
              </a:rPr>
              <a:t>D</a:t>
            </a:r>
            <a:r>
              <a:rPr kumimoji="1" lang="ja-JP" altLang="en-US" sz="1400" dirty="0">
                <a:latin typeface="Meiryo UI" panose="020B0604030504040204" pitchFamily="50" charset="-128"/>
                <a:ea typeface="Meiryo UI" panose="020B0604030504040204" pitchFamily="50" charset="-128"/>
              </a:rPr>
              <a:t>スペクトル</a:t>
            </a:r>
            <a:endParaRPr lang="ja-JP" altLang="en-US" sz="1350" dirty="0">
              <a:latin typeface="+mn-ea"/>
            </a:endParaRPr>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CD4F224-E0C3-4F15-88D4-F628BF2A057A}"/>
                  </a:ext>
                </a:extLst>
              </p:cNvPr>
              <p:cNvSpPr txBox="1"/>
              <p:nvPr/>
            </p:nvSpPr>
            <p:spPr>
              <a:xfrm>
                <a:off x="3260304" y="3097771"/>
                <a:ext cx="44114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smtClean="0">
                          <a:latin typeface="Cambria Math" panose="02040503050406030204" pitchFamily="18" charset="0"/>
                        </a:rPr>
                        <m:t>=</m:t>
                      </m:r>
                    </m:oMath>
                  </m:oMathPara>
                </a14:m>
                <a:endParaRPr lang="ja-JP" altLang="en-US" sz="1350" dirty="0"/>
              </a:p>
            </p:txBody>
          </p:sp>
        </mc:Choice>
        <mc:Fallback xmlns="">
          <p:sp>
            <p:nvSpPr>
              <p:cNvPr id="39" name="テキスト ボックス 38">
                <a:extLst>
                  <a:ext uri="{FF2B5EF4-FFF2-40B4-BE49-F238E27FC236}">
                    <a16:creationId xmlns:a16="http://schemas.microsoft.com/office/drawing/2014/main" id="{4CD4F224-E0C3-4F15-88D4-F628BF2A057A}"/>
                  </a:ext>
                </a:extLst>
              </p:cNvPr>
              <p:cNvSpPr txBox="1">
                <a:spLocks noRot="1" noChangeAspect="1" noMove="1" noResize="1" noEditPoints="1" noAdjustHandles="1" noChangeArrowheads="1" noChangeShapeType="1" noTextEdit="1"/>
              </p:cNvSpPr>
              <p:nvPr/>
            </p:nvSpPr>
            <p:spPr>
              <a:xfrm>
                <a:off x="3260304" y="3097771"/>
                <a:ext cx="441146" cy="415498"/>
              </a:xfrm>
              <a:prstGeom prst="rect">
                <a:avLst/>
              </a:prstGeom>
              <a:blipFill>
                <a:blip r:embed="rId6"/>
                <a:stretch>
                  <a:fillRect/>
                </a:stretch>
              </a:blipFill>
            </p:spPr>
            <p:txBody>
              <a:bodyPr/>
              <a:lstStyle/>
              <a:p>
                <a:r>
                  <a:rPr lang="ja-JP" altLang="en-US">
                    <a:noFill/>
                  </a:rPr>
                  <a:t> </a:t>
                </a:r>
              </a:p>
            </p:txBody>
          </p:sp>
        </mc:Fallback>
      </mc:AlternateContent>
      <p:sp>
        <p:nvSpPr>
          <p:cNvPr id="20" name="テキスト ボックス 19">
            <a:extLst>
              <a:ext uri="{FF2B5EF4-FFF2-40B4-BE49-F238E27FC236}">
                <a16:creationId xmlns:a16="http://schemas.microsoft.com/office/drawing/2014/main" id="{A66F0F9C-A770-45A7-B019-616AF6CB0C93}"/>
              </a:ext>
            </a:extLst>
          </p:cNvPr>
          <p:cNvSpPr txBox="1"/>
          <p:nvPr/>
        </p:nvSpPr>
        <p:spPr>
          <a:xfrm>
            <a:off x="268278" y="4628339"/>
            <a:ext cx="1969805" cy="923330"/>
          </a:xfrm>
          <a:prstGeom prst="rect">
            <a:avLst/>
          </a:prstGeom>
          <a:noFill/>
        </p:spPr>
        <p:txBody>
          <a:bodyPr wrap="square" rtlCol="0">
            <a:spAutoFit/>
          </a:bodyPr>
          <a:lstStyle/>
          <a:p>
            <a:r>
              <a:rPr lang="ja-JP" altLang="en-US" dirty="0"/>
              <a:t>各フレームはエネルギーのスペクトル強度</a:t>
            </a:r>
            <a:endParaRPr lang="en-US" altLang="ja-JP" dirty="0"/>
          </a:p>
        </p:txBody>
      </p:sp>
      <p:cxnSp>
        <p:nvCxnSpPr>
          <p:cNvPr id="21" name="直線矢印コネクタ 20">
            <a:extLst>
              <a:ext uri="{FF2B5EF4-FFF2-40B4-BE49-F238E27FC236}">
                <a16:creationId xmlns:a16="http://schemas.microsoft.com/office/drawing/2014/main" id="{19895608-ABFB-41EE-A8CC-3449C2C1C78D}"/>
              </a:ext>
            </a:extLst>
          </p:cNvPr>
          <p:cNvCxnSpPr>
            <a:cxnSpLocks/>
          </p:cNvCxnSpPr>
          <p:nvPr/>
        </p:nvCxnSpPr>
        <p:spPr>
          <a:xfrm flipV="1">
            <a:off x="1253181" y="4221088"/>
            <a:ext cx="441510" cy="449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正方形/長方形 25">
            <a:extLst>
              <a:ext uri="{FF2B5EF4-FFF2-40B4-BE49-F238E27FC236}">
                <a16:creationId xmlns:a16="http://schemas.microsoft.com/office/drawing/2014/main" id="{6E6B19CF-22C6-442B-B189-BA43A311FA81}"/>
              </a:ext>
            </a:extLst>
          </p:cNvPr>
          <p:cNvSpPr/>
          <p:nvPr/>
        </p:nvSpPr>
        <p:spPr>
          <a:xfrm>
            <a:off x="3949499" y="2564904"/>
            <a:ext cx="864096" cy="1512168"/>
          </a:xfrm>
          <a:prstGeom prst="rect">
            <a:avLst/>
          </a:prstGeom>
          <a:solidFill>
            <a:srgbClr val="FFC000"/>
          </a:solidFill>
          <a:ln>
            <a:solidFill>
              <a:srgbClr val="FFC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t>W</a:t>
            </a:r>
            <a:endParaRPr kumimoji="1" lang="ja-JP" altLang="en-US" b="1" i="1" dirty="0"/>
          </a:p>
        </p:txBody>
      </p:sp>
      <p:sp>
        <p:nvSpPr>
          <p:cNvPr id="27" name="正方形/長方形 26">
            <a:extLst>
              <a:ext uri="{FF2B5EF4-FFF2-40B4-BE49-F238E27FC236}">
                <a16:creationId xmlns:a16="http://schemas.microsoft.com/office/drawing/2014/main" id="{93171FD6-7BAB-4899-978A-696BB3557B92}"/>
              </a:ext>
            </a:extLst>
          </p:cNvPr>
          <p:cNvSpPr/>
          <p:nvPr/>
        </p:nvSpPr>
        <p:spPr>
          <a:xfrm>
            <a:off x="5652320" y="2888988"/>
            <a:ext cx="1800000" cy="864000"/>
          </a:xfrm>
          <a:prstGeom prst="rect">
            <a:avLst/>
          </a:prstGeom>
          <a:solidFill>
            <a:srgbClr val="92D050"/>
          </a:solidFill>
          <a:ln>
            <a:solidFill>
              <a:srgbClr val="92D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t>H</a:t>
            </a:r>
            <a:r>
              <a:rPr lang="en-US" altLang="ja-JP" b="0" i="0" baseline="30000" dirty="0">
                <a:solidFill>
                  <a:schemeClr val="tx1"/>
                </a:solidFill>
                <a:effectLst/>
                <a:latin typeface="arial" panose="020B0604020202020204" pitchFamily="34" charset="0"/>
              </a:rPr>
              <a:t>T</a:t>
            </a:r>
            <a:endParaRPr kumimoji="1" lang="ja-JP" altLang="en-US" b="1" i="1" baseline="30000" dirty="0">
              <a:solidFill>
                <a:schemeClr val="tx1"/>
              </a:solidFill>
            </a:endParaRPr>
          </a:p>
        </p:txBody>
      </p:sp>
      <p:sp>
        <p:nvSpPr>
          <p:cNvPr id="28" name="テキスト ボックス 27">
            <a:extLst>
              <a:ext uri="{FF2B5EF4-FFF2-40B4-BE49-F238E27FC236}">
                <a16:creationId xmlns:a16="http://schemas.microsoft.com/office/drawing/2014/main" id="{8C26F8EA-F564-482E-AF82-8C2B3821493E}"/>
              </a:ext>
            </a:extLst>
          </p:cNvPr>
          <p:cNvSpPr txBox="1"/>
          <p:nvPr/>
        </p:nvSpPr>
        <p:spPr>
          <a:xfrm>
            <a:off x="4917047" y="3108622"/>
            <a:ext cx="494046" cy="424732"/>
          </a:xfrm>
          <a:prstGeom prst="rect">
            <a:avLst/>
          </a:prstGeom>
          <a:noFill/>
        </p:spPr>
        <p:txBody>
          <a:bodyPr wrap="none" rtlCol="0">
            <a:spAutoFit/>
          </a:bodyPr>
          <a:lstStyle/>
          <a:p>
            <a:pPr>
              <a:lnSpc>
                <a:spcPct val="90000"/>
              </a:lnSpc>
            </a:pPr>
            <a:r>
              <a:rPr kumimoji="1" lang="en-US" altLang="zh-CN" sz="2400" b="1" dirty="0"/>
              <a:t>×</a:t>
            </a:r>
            <a:endParaRPr kumimoji="1" lang="ja-JP" altLang="en-US" sz="2400" b="1" dirty="0"/>
          </a:p>
        </p:txBody>
      </p:sp>
      <p:sp>
        <p:nvSpPr>
          <p:cNvPr id="29" name="テキスト ボックス 28">
            <a:extLst>
              <a:ext uri="{FF2B5EF4-FFF2-40B4-BE49-F238E27FC236}">
                <a16:creationId xmlns:a16="http://schemas.microsoft.com/office/drawing/2014/main" id="{0A324F5F-CE45-40C3-A271-C14EE3984985}"/>
              </a:ext>
            </a:extLst>
          </p:cNvPr>
          <p:cNvSpPr txBox="1"/>
          <p:nvPr/>
        </p:nvSpPr>
        <p:spPr>
          <a:xfrm>
            <a:off x="3924347" y="2974019"/>
            <a:ext cx="914400" cy="914400"/>
          </a:xfrm>
          <a:prstGeom prst="rect">
            <a:avLst/>
          </a:prstGeom>
          <a:noFill/>
        </p:spPr>
        <p:txBody>
          <a:bodyPr wrap="square" rtlCol="0">
            <a:spAutoFit/>
          </a:bodyPr>
          <a:lstStyle/>
          <a:p>
            <a:pPr>
              <a:lnSpc>
                <a:spcPct val="90000"/>
              </a:lnSpc>
            </a:pPr>
            <a:endParaRPr kumimoji="1" lang="ja-JP" altLang="en-US" sz="240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3F210920-D0B4-4889-8821-3283DB1A8B7C}"/>
                  </a:ext>
                </a:extLst>
              </p:cNvPr>
              <p:cNvSpPr txBox="1"/>
              <p:nvPr/>
            </p:nvSpPr>
            <p:spPr>
              <a:xfrm>
                <a:off x="7479951" y="3065477"/>
                <a:ext cx="47480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m:t>
                      </m:r>
                    </m:oMath>
                  </m:oMathPara>
                </a14:m>
                <a:endParaRPr lang="ja-JP" altLang="en-US" sz="1400" dirty="0"/>
              </a:p>
            </p:txBody>
          </p:sp>
        </mc:Choice>
        <mc:Fallback xmlns="">
          <p:sp>
            <p:nvSpPr>
              <p:cNvPr id="32" name="テキスト ボックス 31">
                <a:extLst>
                  <a:ext uri="{FF2B5EF4-FFF2-40B4-BE49-F238E27FC236}">
                    <a16:creationId xmlns:a16="http://schemas.microsoft.com/office/drawing/2014/main" id="{3F210920-D0B4-4889-8821-3283DB1A8B7C}"/>
                  </a:ext>
                </a:extLst>
              </p:cNvPr>
              <p:cNvSpPr txBox="1">
                <a:spLocks noRot="1" noChangeAspect="1" noMove="1" noResize="1" noEditPoints="1" noAdjustHandles="1" noChangeArrowheads="1" noChangeShapeType="1" noTextEdit="1"/>
              </p:cNvSpPr>
              <p:nvPr/>
            </p:nvSpPr>
            <p:spPr>
              <a:xfrm>
                <a:off x="7479951" y="3065477"/>
                <a:ext cx="474809" cy="46166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A23A4816-A94C-48C5-BEFE-B138C86E3E74}"/>
                  </a:ext>
                </a:extLst>
              </p:cNvPr>
              <p:cNvSpPr txBox="1"/>
              <p:nvPr/>
            </p:nvSpPr>
            <p:spPr>
              <a:xfrm>
                <a:off x="7830781" y="3063945"/>
                <a:ext cx="4271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𝑛</m:t>
                      </m:r>
                    </m:oMath>
                  </m:oMathPara>
                </a14:m>
                <a:endParaRPr lang="ja-JP" altLang="en-US" sz="2400" dirty="0"/>
              </a:p>
            </p:txBody>
          </p:sp>
        </mc:Choice>
        <mc:Fallback xmlns="">
          <p:sp>
            <p:nvSpPr>
              <p:cNvPr id="33" name="テキスト ボックス 32">
                <a:extLst>
                  <a:ext uri="{FF2B5EF4-FFF2-40B4-BE49-F238E27FC236}">
                    <a16:creationId xmlns:a16="http://schemas.microsoft.com/office/drawing/2014/main" id="{A23A4816-A94C-48C5-BEFE-B138C86E3E74}"/>
                  </a:ext>
                </a:extLst>
              </p:cNvPr>
              <p:cNvSpPr txBox="1">
                <a:spLocks noRot="1" noChangeAspect="1" noMove="1" noResize="1" noEditPoints="1" noAdjustHandles="1" noChangeArrowheads="1" noChangeShapeType="1" noTextEdit="1"/>
              </p:cNvSpPr>
              <p:nvPr/>
            </p:nvSpPr>
            <p:spPr>
              <a:xfrm>
                <a:off x="7830781" y="3063945"/>
                <a:ext cx="427168" cy="461665"/>
              </a:xfrm>
              <a:prstGeom prst="rect">
                <a:avLst/>
              </a:prstGeom>
              <a:blipFill>
                <a:blip r:embed="rId8"/>
                <a:stretch>
                  <a:fillRect/>
                </a:stretch>
              </a:blipFill>
            </p:spPr>
            <p:txBody>
              <a:bodyPr/>
              <a:lstStyle/>
              <a:p>
                <a:r>
                  <a:rPr lang="ja-JP" altLang="en-US">
                    <a:noFill/>
                  </a:rPr>
                  <a:t> </a:t>
                </a:r>
              </a:p>
            </p:txBody>
          </p:sp>
        </mc:Fallback>
      </mc:AlternateContent>
      <p:sp>
        <p:nvSpPr>
          <p:cNvPr id="34" name="テキスト ボックス 33">
            <a:extLst>
              <a:ext uri="{FF2B5EF4-FFF2-40B4-BE49-F238E27FC236}">
                <a16:creationId xmlns:a16="http://schemas.microsoft.com/office/drawing/2014/main" id="{22581459-B207-4E90-857B-43B6B9B27E9E}"/>
              </a:ext>
            </a:extLst>
          </p:cNvPr>
          <p:cNvSpPr txBox="1"/>
          <p:nvPr/>
        </p:nvSpPr>
        <p:spPr>
          <a:xfrm>
            <a:off x="7762076" y="3452906"/>
            <a:ext cx="564578" cy="300082"/>
          </a:xfrm>
          <a:prstGeom prst="rect">
            <a:avLst/>
          </a:prstGeom>
          <a:noFill/>
        </p:spPr>
        <p:txBody>
          <a:bodyPr wrap="none" rtlCol="0">
            <a:spAutoFit/>
          </a:bodyPr>
          <a:lstStyle/>
          <a:p>
            <a:pPr algn="ctr"/>
            <a:r>
              <a:rPr lang="ja-JP" altLang="en-US" sz="1350" dirty="0">
                <a:latin typeface="+mn-ea"/>
              </a:rPr>
              <a:t>ノイズ</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A4C6B197-8939-4E0C-8378-09B18DCF5433}"/>
                  </a:ext>
                </a:extLst>
              </p:cNvPr>
              <p:cNvSpPr txBox="1"/>
              <p:nvPr/>
            </p:nvSpPr>
            <p:spPr>
              <a:xfrm>
                <a:off x="3304386" y="2905490"/>
                <a:ext cx="352981"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b="0" i="1" smtClean="0">
                          <a:latin typeface="Cambria Math" panose="02040503050406030204" pitchFamily="18" charset="0"/>
                        </a:rPr>
                        <m:t>?</m:t>
                      </m:r>
                    </m:oMath>
                  </m:oMathPara>
                </a14:m>
                <a:endParaRPr lang="ja-JP" altLang="en-US" sz="1350" dirty="0"/>
              </a:p>
            </p:txBody>
          </p:sp>
        </mc:Choice>
        <mc:Fallback xmlns="">
          <p:sp>
            <p:nvSpPr>
              <p:cNvPr id="49" name="テキスト ボックス 48">
                <a:extLst>
                  <a:ext uri="{FF2B5EF4-FFF2-40B4-BE49-F238E27FC236}">
                    <a16:creationId xmlns:a16="http://schemas.microsoft.com/office/drawing/2014/main" id="{A4C6B197-8939-4E0C-8378-09B18DCF5433}"/>
                  </a:ext>
                </a:extLst>
              </p:cNvPr>
              <p:cNvSpPr txBox="1">
                <a:spLocks noRot="1" noChangeAspect="1" noMove="1" noResize="1" noEditPoints="1" noAdjustHandles="1" noChangeArrowheads="1" noChangeShapeType="1" noTextEdit="1"/>
              </p:cNvSpPr>
              <p:nvPr/>
            </p:nvSpPr>
            <p:spPr>
              <a:xfrm>
                <a:off x="3304386" y="2905490"/>
                <a:ext cx="352981" cy="415498"/>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50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0"/>
                                        </p:tgtEl>
                                      </p:cBhvr>
                                    </p:cmd>
                                  </p:childTnLst>
                                </p:cTn>
                              </p:par>
                            </p:childTnLst>
                          </p:cTn>
                        </p:par>
                      </p:childTnLst>
                    </p:cTn>
                  </p:par>
                </p:childTnLst>
              </p:cTn>
              <p:nextCondLst>
                <p:cond evt="onClick" delay="0">
                  <p:tgtEl>
                    <p:spTgt spid="30"/>
                  </p:tgtEl>
                </p:cond>
              </p:nextCondLst>
            </p:seq>
            <p:video>
              <p:cMediaNode vol="0">
                <p:cTn id="7" fill="hold" display="0">
                  <p:stCondLst>
                    <p:cond delay="indefinite"/>
                  </p:stCondLst>
                </p:cTn>
                <p:tgtEl>
                  <p:spTgt spid="3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zh-TW" altLang="en-US" sz="3200" dirty="0"/>
              <a:t>非負値行列因子分解</a:t>
            </a:r>
            <a:r>
              <a:rPr lang="en-US" altLang="zh-TW" sz="3200" dirty="0"/>
              <a:t>(NMF)</a:t>
            </a:r>
            <a:endParaRPr lang="ja-JP" altLang="en-US" sz="3200" dirty="0"/>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en-US" altLang="ja-JP" sz="2000" dirty="0">
                <a:solidFill>
                  <a:srgbClr val="FFC000"/>
                </a:solidFill>
              </a:rPr>
              <a:t>2D</a:t>
            </a:r>
            <a:r>
              <a:rPr lang="ja-JP" altLang="en-US" sz="2000" dirty="0">
                <a:solidFill>
                  <a:srgbClr val="FFC000"/>
                </a:solidFill>
              </a:rPr>
              <a:t>スペクトルデータ</a:t>
            </a:r>
            <a:r>
              <a:rPr lang="ja-JP" altLang="en-US" sz="2000" dirty="0"/>
              <a:t>への</a:t>
            </a:r>
            <a:r>
              <a:rPr lang="en-US" altLang="ja-JP" sz="2000" dirty="0"/>
              <a:t>NMF</a:t>
            </a:r>
            <a:r>
              <a:rPr lang="ja-JP" altLang="en-US" sz="2000" dirty="0"/>
              <a:t>の適用</a:t>
            </a:r>
            <a:r>
              <a:rPr lang="zh-CN" altLang="en-US" sz="2000" dirty="0"/>
              <a:t>：</a:t>
            </a:r>
            <a:endParaRPr lang="ja-JP" altLang="en-US" sz="2000" dirty="0"/>
          </a:p>
        </p:txBody>
      </p:sp>
      <p:sp>
        <p:nvSpPr>
          <p:cNvPr id="9" name="正方形/長方形 8">
            <a:extLst>
              <a:ext uri="{FF2B5EF4-FFF2-40B4-BE49-F238E27FC236}">
                <a16:creationId xmlns:a16="http://schemas.microsoft.com/office/drawing/2014/main" id="{9778709E-749D-4B42-A679-2BDBFB78A1ED}"/>
              </a:ext>
            </a:extLst>
          </p:cNvPr>
          <p:cNvSpPr/>
          <p:nvPr/>
        </p:nvSpPr>
        <p:spPr>
          <a:xfrm>
            <a:off x="2627784" y="4797152"/>
            <a:ext cx="3681409" cy="902012"/>
          </a:xfrm>
          <a:prstGeom prst="rect">
            <a:avLst/>
          </a:prstGeom>
          <a:solidFill>
            <a:schemeClr val="tx1"/>
          </a:solidFill>
          <a:ln w="38100">
            <a:solidFill>
              <a:schemeClr val="bg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24113CD7-A291-476F-9757-1685E2CADCC8}"/>
              </a:ext>
            </a:extLst>
          </p:cNvPr>
          <p:cNvSpPr txBox="1"/>
          <p:nvPr/>
        </p:nvSpPr>
        <p:spPr>
          <a:xfrm>
            <a:off x="4186808" y="2974019"/>
            <a:ext cx="914400" cy="914400"/>
          </a:xfrm>
          <a:prstGeom prst="rect">
            <a:avLst/>
          </a:prstGeom>
          <a:noFill/>
        </p:spPr>
        <p:txBody>
          <a:bodyPr wrap="square" rtlCol="0">
            <a:spAutoFit/>
          </a:bodyPr>
          <a:lstStyle/>
          <a:p>
            <a:pPr>
              <a:lnSpc>
                <a:spcPct val="90000"/>
              </a:lnSpc>
            </a:pPr>
            <a:endParaRPr kumimoji="1" lang="ja-JP" altLang="en-US" sz="2400" dirty="0"/>
          </a:p>
        </p:txBody>
      </p:sp>
      <p:pic>
        <p:nvPicPr>
          <p:cNvPr id="36" name="図 35">
            <a:extLst>
              <a:ext uri="{FF2B5EF4-FFF2-40B4-BE49-F238E27FC236}">
                <a16:creationId xmlns:a16="http://schemas.microsoft.com/office/drawing/2014/main" id="{52D9394F-43AB-43C9-9CD6-0F40C37787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1235" y="4962995"/>
            <a:ext cx="2627784" cy="570325"/>
          </a:xfrm>
          <a:prstGeom prst="rect">
            <a:avLst/>
          </a:prstGeom>
        </p:spPr>
      </p:pic>
      <p:pic>
        <p:nvPicPr>
          <p:cNvPr id="31" name="図 30">
            <a:extLst>
              <a:ext uri="{FF2B5EF4-FFF2-40B4-BE49-F238E27FC236}">
                <a16:creationId xmlns:a16="http://schemas.microsoft.com/office/drawing/2014/main" id="{C1A8A614-94F9-4A89-A41E-0A3D00C186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4" t="8435" r="8358" b="4414"/>
          <a:stretch/>
        </p:blipFill>
        <p:spPr>
          <a:xfrm>
            <a:off x="5370338" y="2662018"/>
            <a:ext cx="1948909" cy="1510405"/>
          </a:xfrm>
          <a:prstGeom prst="rect">
            <a:avLst/>
          </a:prstGeom>
        </p:spPr>
      </p:pic>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E0820130-3B58-4FC1-940F-DB691DF8C730}"/>
                  </a:ext>
                </a:extLst>
              </p:cNvPr>
              <p:cNvSpPr txBox="1"/>
              <p:nvPr/>
            </p:nvSpPr>
            <p:spPr>
              <a:xfrm>
                <a:off x="1366419" y="2308032"/>
                <a:ext cx="903644" cy="319255"/>
              </a:xfrm>
              <a:prstGeom prst="rect">
                <a:avLst/>
              </a:prstGeom>
              <a:noFill/>
            </p:spPr>
            <p:txBody>
              <a:bodyPr wrap="none" rtlCol="0">
                <a:spAutoFit/>
              </a:bodyPr>
              <a:lstStyle/>
              <a:p>
                <a:pPr algn="ctr"/>
                <a:r>
                  <a:rPr kumimoji="1" lang="ja-JP" altLang="en-US" sz="1400" dirty="0">
                    <a:latin typeface="Meiryo UI" panose="020B0604030504040204" pitchFamily="50" charset="-128"/>
                    <a:ea typeface="Meiryo UI" panose="020B0604030504040204" pitchFamily="50" charset="-128"/>
                  </a:rPr>
                  <a:t>行列</a:t>
                </a:r>
                <a:r>
                  <a:rPr kumimoji="1" lang="en-US" altLang="ja-JP" sz="1400" dirty="0">
                    <a:latin typeface="Meiryo UI" panose="020B0604030504040204" pitchFamily="50" charset="-128"/>
                    <a:ea typeface="Meiryo UI" panose="020B0604030504040204" pitchFamily="50" charset="-128"/>
                  </a:rPr>
                  <a:t> </a:t>
                </a:r>
                <a14:m>
                  <m:oMath xmlns:m="http://schemas.openxmlformats.org/officeDocument/2006/math">
                    <m:sSub>
                      <m:sSubPr>
                        <m:ctrlPr>
                          <a:rPr lang="en-US" altLang="ja-JP" sz="1350" i="1">
                            <a:latin typeface="Cambria Math" panose="02040503050406030204" pitchFamily="18" charset="0"/>
                          </a:rPr>
                        </m:ctrlPr>
                      </m:sSubPr>
                      <m:e>
                        <m:r>
                          <a:rPr lang="en-US" altLang="ja-JP" sz="1350" i="1">
                            <a:latin typeface="Cambria Math" panose="02040503050406030204" pitchFamily="18" charset="0"/>
                          </a:rPr>
                          <m:t>𝑉</m:t>
                        </m:r>
                      </m:e>
                      <m:sub>
                        <m:r>
                          <m:rPr>
                            <m:sty m:val="p"/>
                          </m:rPr>
                          <a:rPr lang="en-US" altLang="zh-CN" sz="1350" i="1">
                            <a:latin typeface="Cambria Math" panose="02040503050406030204" pitchFamily="18" charset="0"/>
                          </a:rPr>
                          <m:t>i</m:t>
                        </m:r>
                        <m:r>
                          <a:rPr lang="en-US" altLang="ja-JP" sz="1350" i="1">
                            <a:latin typeface="Cambria Math" panose="02040503050406030204" pitchFamily="18" charset="0"/>
                          </a:rPr>
                          <m:t>,</m:t>
                        </m:r>
                        <m:r>
                          <m:rPr>
                            <m:sty m:val="p"/>
                          </m:rPr>
                          <a:rPr lang="en-US" altLang="zh-CN" sz="1350" i="1">
                            <a:latin typeface="Cambria Math" panose="02040503050406030204" pitchFamily="18" charset="0"/>
                          </a:rPr>
                          <m:t>j</m:t>
                        </m:r>
                        <m:r>
                          <a:rPr lang="en-US" altLang="ja-JP" sz="1350" i="1">
                            <a:latin typeface="Cambria Math" panose="02040503050406030204" pitchFamily="18" charset="0"/>
                          </a:rPr>
                          <m:t>, </m:t>
                        </m:r>
                        <m:r>
                          <a:rPr lang="en-US" altLang="ja-JP" sz="1350" i="1">
                            <a:latin typeface="Cambria Math" panose="02040503050406030204" pitchFamily="18" charset="0"/>
                          </a:rPr>
                          <m:t>𝑒</m:t>
                        </m:r>
                      </m:sub>
                    </m:sSub>
                  </m:oMath>
                </a14:m>
                <a:endParaRPr lang="ja-JP" altLang="en-US" sz="1350" dirty="0">
                  <a:latin typeface="+mn-ea"/>
                </a:endParaRPr>
              </a:p>
            </p:txBody>
          </p:sp>
        </mc:Choice>
        <mc:Fallback xmlns="">
          <p:sp>
            <p:nvSpPr>
              <p:cNvPr id="35" name="テキスト ボックス 34">
                <a:extLst>
                  <a:ext uri="{FF2B5EF4-FFF2-40B4-BE49-F238E27FC236}">
                    <a16:creationId xmlns:a16="http://schemas.microsoft.com/office/drawing/2014/main" id="{E0820130-3B58-4FC1-940F-DB691DF8C730}"/>
                  </a:ext>
                </a:extLst>
              </p:cNvPr>
              <p:cNvSpPr txBox="1">
                <a:spLocks noRot="1" noChangeAspect="1" noMove="1" noResize="1" noEditPoints="1" noAdjustHandles="1" noChangeArrowheads="1" noChangeShapeType="1" noTextEdit="1"/>
              </p:cNvSpPr>
              <p:nvPr/>
            </p:nvSpPr>
            <p:spPr>
              <a:xfrm>
                <a:off x="1366419" y="2308032"/>
                <a:ext cx="903644" cy="319255"/>
              </a:xfrm>
              <a:prstGeom prst="rect">
                <a:avLst/>
              </a:prstGeom>
              <a:blipFill>
                <a:blip r:embed="rId5"/>
                <a:stretch>
                  <a:fillRect l="-2027" t="-7692" b="-11538"/>
                </a:stretch>
              </a:blipFill>
            </p:spPr>
            <p:txBody>
              <a:bodyPr/>
              <a:lstStyle/>
              <a:p>
                <a:r>
                  <a:rPr lang="ja-JP" altLang="en-US">
                    <a:noFill/>
                  </a:rPr>
                  <a:t> </a:t>
                </a:r>
              </a:p>
            </p:txBody>
          </p:sp>
        </mc:Fallback>
      </mc:AlternateContent>
      <p:pic>
        <p:nvPicPr>
          <p:cNvPr id="37" name="図 36">
            <a:extLst>
              <a:ext uri="{FF2B5EF4-FFF2-40B4-BE49-F238E27FC236}">
                <a16:creationId xmlns:a16="http://schemas.microsoft.com/office/drawing/2014/main" id="{EB9EC519-F89C-449D-9CAC-2D114B33847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640" t="8069" r="10063" b="1562"/>
          <a:stretch/>
        </p:blipFill>
        <p:spPr>
          <a:xfrm>
            <a:off x="3098538" y="2673000"/>
            <a:ext cx="1836000" cy="1512000"/>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4D14192-D604-499E-8B84-5C1D199F8E3F}"/>
                  </a:ext>
                </a:extLst>
              </p:cNvPr>
              <p:cNvSpPr txBox="1"/>
              <p:nvPr/>
            </p:nvSpPr>
            <p:spPr>
              <a:xfrm>
                <a:off x="4926148" y="3167386"/>
                <a:ext cx="437940"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m:t>
                      </m:r>
                    </m:oMath>
                  </m:oMathPara>
                </a14:m>
                <a:endParaRPr lang="ja-JP" altLang="en-US" sz="2100" dirty="0"/>
              </a:p>
            </p:txBody>
          </p:sp>
        </mc:Choice>
        <mc:Fallback xmlns="">
          <p:sp>
            <p:nvSpPr>
              <p:cNvPr id="38" name="テキスト ボックス 37">
                <a:extLst>
                  <a:ext uri="{FF2B5EF4-FFF2-40B4-BE49-F238E27FC236}">
                    <a16:creationId xmlns:a16="http://schemas.microsoft.com/office/drawing/2014/main" id="{54D14192-D604-499E-8B84-5C1D199F8E3F}"/>
                  </a:ext>
                </a:extLst>
              </p:cNvPr>
              <p:cNvSpPr txBox="1">
                <a:spLocks noRot="1" noChangeAspect="1" noMove="1" noResize="1" noEditPoints="1" noAdjustHandles="1" noChangeArrowheads="1" noChangeShapeType="1" noTextEdit="1"/>
              </p:cNvSpPr>
              <p:nvPr/>
            </p:nvSpPr>
            <p:spPr>
              <a:xfrm>
                <a:off x="4926148" y="3167386"/>
                <a:ext cx="437940" cy="41549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CD4F224-E0C3-4F15-88D4-F628BF2A057A}"/>
                  </a:ext>
                </a:extLst>
              </p:cNvPr>
              <p:cNvSpPr txBox="1"/>
              <p:nvPr/>
            </p:nvSpPr>
            <p:spPr>
              <a:xfrm>
                <a:off x="2596800" y="3167386"/>
                <a:ext cx="44595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m:t>
                      </m:r>
                    </m:oMath>
                  </m:oMathPara>
                </a14:m>
                <a:endParaRPr lang="ja-JP" altLang="en-US" sz="1350"/>
              </a:p>
            </p:txBody>
          </p:sp>
        </mc:Choice>
        <mc:Fallback xmlns="">
          <p:sp>
            <p:nvSpPr>
              <p:cNvPr id="39" name="テキスト ボックス 38">
                <a:extLst>
                  <a:ext uri="{FF2B5EF4-FFF2-40B4-BE49-F238E27FC236}">
                    <a16:creationId xmlns:a16="http://schemas.microsoft.com/office/drawing/2014/main" id="{4CD4F224-E0C3-4F15-88D4-F628BF2A057A}"/>
                  </a:ext>
                </a:extLst>
              </p:cNvPr>
              <p:cNvSpPr txBox="1">
                <a:spLocks noRot="1" noChangeAspect="1" noMove="1" noResize="1" noEditPoints="1" noAdjustHandles="1" noChangeArrowheads="1" noChangeShapeType="1" noTextEdit="1"/>
              </p:cNvSpPr>
              <p:nvPr/>
            </p:nvSpPr>
            <p:spPr>
              <a:xfrm>
                <a:off x="2596800" y="3167386"/>
                <a:ext cx="445956" cy="415498"/>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CB9C4EB-4867-4461-9389-C7D4C1B28AF7}"/>
                  </a:ext>
                </a:extLst>
              </p:cNvPr>
              <p:cNvSpPr txBox="1"/>
              <p:nvPr/>
            </p:nvSpPr>
            <p:spPr>
              <a:xfrm>
                <a:off x="7319247" y="3157294"/>
                <a:ext cx="445956"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m:t>
                      </m:r>
                    </m:oMath>
                  </m:oMathPara>
                </a14:m>
                <a:endParaRPr lang="ja-JP" altLang="en-US" sz="1350" dirty="0"/>
              </a:p>
            </p:txBody>
          </p:sp>
        </mc:Choice>
        <mc:Fallback xmlns="">
          <p:sp>
            <p:nvSpPr>
              <p:cNvPr id="40" name="テキスト ボックス 39">
                <a:extLst>
                  <a:ext uri="{FF2B5EF4-FFF2-40B4-BE49-F238E27FC236}">
                    <a16:creationId xmlns:a16="http://schemas.microsoft.com/office/drawing/2014/main" id="{2CB9C4EB-4867-4461-9389-C7D4C1B28AF7}"/>
                  </a:ext>
                </a:extLst>
              </p:cNvPr>
              <p:cNvSpPr txBox="1">
                <a:spLocks noRot="1" noChangeAspect="1" noMove="1" noResize="1" noEditPoints="1" noAdjustHandles="1" noChangeArrowheads="1" noChangeShapeType="1" noTextEdit="1"/>
              </p:cNvSpPr>
              <p:nvPr/>
            </p:nvSpPr>
            <p:spPr>
              <a:xfrm>
                <a:off x="7319247" y="3157294"/>
                <a:ext cx="445956" cy="415498"/>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1673C3D-4719-45EF-B1B6-ECF7DA6CA20E}"/>
                  </a:ext>
                </a:extLst>
              </p:cNvPr>
              <p:cNvSpPr txBox="1"/>
              <p:nvPr/>
            </p:nvSpPr>
            <p:spPr>
              <a:xfrm>
                <a:off x="7640062" y="3157294"/>
                <a:ext cx="404085" cy="4154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ja-JP" sz="2100" i="1">
                          <a:latin typeface="Cambria Math" panose="02040503050406030204" pitchFamily="18" charset="0"/>
                        </a:rPr>
                        <m:t>𝑛</m:t>
                      </m:r>
                    </m:oMath>
                  </m:oMathPara>
                </a14:m>
                <a:endParaRPr lang="ja-JP" altLang="en-US" sz="2100" dirty="0"/>
              </a:p>
            </p:txBody>
          </p:sp>
        </mc:Choice>
        <mc:Fallback xmlns="">
          <p:sp>
            <p:nvSpPr>
              <p:cNvPr id="41" name="テキスト ボックス 40">
                <a:extLst>
                  <a:ext uri="{FF2B5EF4-FFF2-40B4-BE49-F238E27FC236}">
                    <a16:creationId xmlns:a16="http://schemas.microsoft.com/office/drawing/2014/main" id="{F1673C3D-4719-45EF-B1B6-ECF7DA6CA20E}"/>
                  </a:ext>
                </a:extLst>
              </p:cNvPr>
              <p:cNvSpPr txBox="1">
                <a:spLocks noRot="1" noChangeAspect="1" noMove="1" noResize="1" noEditPoints="1" noAdjustHandles="1" noChangeArrowheads="1" noChangeShapeType="1" noTextEdit="1"/>
              </p:cNvSpPr>
              <p:nvPr/>
            </p:nvSpPr>
            <p:spPr>
              <a:xfrm>
                <a:off x="7640062" y="3157294"/>
                <a:ext cx="404085" cy="415498"/>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6CA1624-7718-451B-8927-7D0B0422EB03}"/>
                  </a:ext>
                </a:extLst>
              </p:cNvPr>
              <p:cNvSpPr txBox="1"/>
              <p:nvPr/>
            </p:nvSpPr>
            <p:spPr>
              <a:xfrm>
                <a:off x="3461085" y="2311501"/>
                <a:ext cx="1220399" cy="319255"/>
              </a:xfrm>
              <a:prstGeom prst="rect">
                <a:avLst/>
              </a:prstGeom>
              <a:noFill/>
            </p:spPr>
            <p:txBody>
              <a:bodyPr wrap="none" rtlCol="0">
                <a:spAutoFit/>
              </a:bodyPr>
              <a:lstStyle/>
              <a:p>
                <a:pPr algn="ctr"/>
                <a:r>
                  <a:rPr kumimoji="1" lang="ja-JP" altLang="en-US" sz="1400" dirty="0">
                    <a:latin typeface="Meiryo UI" panose="020B0604030504040204" pitchFamily="50" charset="-128"/>
                    <a:ea typeface="Meiryo UI" panose="020B0604030504040204" pitchFamily="50" charset="-128"/>
                  </a:rPr>
                  <a:t>空間構造 </a:t>
                </a:r>
                <a14:m>
                  <m:oMath xmlns:m="http://schemas.openxmlformats.org/officeDocument/2006/math">
                    <m:sSub>
                      <m:sSubPr>
                        <m:ctrlPr>
                          <a:rPr lang="en-US" altLang="ja-JP" sz="1350" i="1">
                            <a:latin typeface="Cambria Math" panose="02040503050406030204" pitchFamily="18" charset="0"/>
                            <a:ea typeface="游明朝 Demibold" panose="02020600000000000000" pitchFamily="18" charset="-128"/>
                          </a:rPr>
                        </m:ctrlPr>
                      </m:sSubPr>
                      <m:e>
                        <m:r>
                          <a:rPr lang="en-US" altLang="ja-JP" sz="1350" i="1">
                            <a:latin typeface="Cambria Math" panose="02040503050406030204" pitchFamily="18" charset="0"/>
                            <a:ea typeface="游明朝 Demibold" panose="02020600000000000000" pitchFamily="18" charset="-128"/>
                          </a:rPr>
                          <m:t>𝑊</m:t>
                        </m:r>
                      </m:e>
                      <m:sub>
                        <m:r>
                          <m:rPr>
                            <m:sty m:val="p"/>
                          </m:rPr>
                          <a:rPr lang="en-US" altLang="zh-CN" sz="1350" i="1">
                            <a:latin typeface="Cambria Math" panose="02040503050406030204" pitchFamily="18" charset="0"/>
                            <a:ea typeface="游明朝 Demibold" panose="02020600000000000000" pitchFamily="18" charset="-128"/>
                          </a:rPr>
                          <m:t>i</m:t>
                        </m:r>
                        <m:r>
                          <a:rPr lang="en-US" altLang="ja-JP" sz="1350" i="1">
                            <a:latin typeface="Cambria Math" panose="02040503050406030204" pitchFamily="18" charset="0"/>
                            <a:ea typeface="游明朝 Demibold" panose="02020600000000000000" pitchFamily="18" charset="-128"/>
                          </a:rPr>
                          <m:t>,</m:t>
                        </m:r>
                        <m:r>
                          <m:rPr>
                            <m:sty m:val="p"/>
                          </m:rPr>
                          <a:rPr lang="en-US" altLang="zh-CN" sz="1350" i="1">
                            <a:latin typeface="Cambria Math" panose="02040503050406030204" pitchFamily="18" charset="0"/>
                            <a:ea typeface="游明朝 Demibold" panose="02020600000000000000" pitchFamily="18" charset="-128"/>
                          </a:rPr>
                          <m:t>j</m:t>
                        </m:r>
                      </m:sub>
                    </m:sSub>
                  </m:oMath>
                </a14:m>
                <a:endParaRPr lang="ja-JP" altLang="en-US" sz="1350" dirty="0">
                  <a:latin typeface="游明朝 Demibold" panose="02020600000000000000" pitchFamily="18" charset="-128"/>
                  <a:ea typeface="游明朝 Demibold" panose="02020600000000000000" pitchFamily="18" charset="-128"/>
                </a:endParaRPr>
              </a:p>
            </p:txBody>
          </p:sp>
        </mc:Choice>
        <mc:Fallback xmlns="">
          <p:sp>
            <p:nvSpPr>
              <p:cNvPr id="42" name="テキスト ボックス 41">
                <a:extLst>
                  <a:ext uri="{FF2B5EF4-FFF2-40B4-BE49-F238E27FC236}">
                    <a16:creationId xmlns:a16="http://schemas.microsoft.com/office/drawing/2014/main" id="{D6CA1624-7718-451B-8927-7D0B0422EB03}"/>
                  </a:ext>
                </a:extLst>
              </p:cNvPr>
              <p:cNvSpPr txBox="1">
                <a:spLocks noRot="1" noChangeAspect="1" noMove="1" noResize="1" noEditPoints="1" noAdjustHandles="1" noChangeArrowheads="1" noChangeShapeType="1" noTextEdit="1"/>
              </p:cNvSpPr>
              <p:nvPr/>
            </p:nvSpPr>
            <p:spPr>
              <a:xfrm>
                <a:off x="3461085" y="2311501"/>
                <a:ext cx="1220399" cy="319255"/>
              </a:xfrm>
              <a:prstGeom prst="rect">
                <a:avLst/>
              </a:prstGeom>
              <a:blipFill>
                <a:blip r:embed="rId14"/>
                <a:stretch>
                  <a:fillRect l="-1500" t="-7547" b="-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30885E5A-FD61-4418-BEC2-01D82F6749FD}"/>
                  </a:ext>
                </a:extLst>
              </p:cNvPr>
              <p:cNvSpPr txBox="1"/>
              <p:nvPr/>
            </p:nvSpPr>
            <p:spPr>
              <a:xfrm>
                <a:off x="5895726" y="2295701"/>
                <a:ext cx="1102481" cy="338554"/>
              </a:xfrm>
              <a:prstGeom prst="rect">
                <a:avLst/>
              </a:prstGeom>
              <a:noFill/>
            </p:spPr>
            <p:txBody>
              <a:bodyPr wrap="none" rtlCol="0">
                <a:spAutoFit/>
              </a:bodyPr>
              <a:lstStyle/>
              <a:p>
                <a:pPr algn="ctr"/>
                <a:r>
                  <a:rPr kumimoji="1" lang="ja-JP" altLang="en-US" sz="1400" dirty="0">
                    <a:latin typeface="Meiryo UI" panose="020B0604030504040204" pitchFamily="50" charset="-128"/>
                    <a:ea typeface="Meiryo UI" panose="020B0604030504040204" pitchFamily="50" charset="-128"/>
                  </a:rPr>
                  <a:t>スペクトル</a:t>
                </a:r>
                <a:r>
                  <a:rPr lang="en-US" altLang="ja-JP" sz="1600" dirty="0"/>
                  <a:t> </a:t>
                </a:r>
                <a14:m>
                  <m:oMath xmlns:m="http://schemas.openxmlformats.org/officeDocument/2006/math">
                    <m:sSub>
                      <m:sSubPr>
                        <m:ctrlPr>
                          <a:rPr lang="en-US" altLang="ja-JP" sz="1350" i="1">
                            <a:latin typeface="Cambria Math" panose="02040503050406030204" pitchFamily="18" charset="0"/>
                            <a:ea typeface="游明朝 Demibold" panose="02020600000000000000" pitchFamily="18" charset="-128"/>
                          </a:rPr>
                        </m:ctrlPr>
                      </m:sSubPr>
                      <m:e>
                        <m:r>
                          <a:rPr lang="en-US" altLang="ja-JP" sz="1350" i="1">
                            <a:latin typeface="Cambria Math" panose="02040503050406030204" pitchFamily="18" charset="0"/>
                            <a:ea typeface="游明朝 Demibold" panose="02020600000000000000" pitchFamily="18" charset="-128"/>
                          </a:rPr>
                          <m:t>𝐻</m:t>
                        </m:r>
                      </m:e>
                      <m:sub>
                        <m:r>
                          <a:rPr lang="en-US" altLang="ja-JP" sz="1350" i="1">
                            <a:latin typeface="Cambria Math" panose="02040503050406030204" pitchFamily="18" charset="0"/>
                            <a:ea typeface="游明朝 Demibold" panose="02020600000000000000" pitchFamily="18" charset="-128"/>
                          </a:rPr>
                          <m:t>𝑒</m:t>
                        </m:r>
                      </m:sub>
                    </m:sSub>
                  </m:oMath>
                </a14:m>
                <a:endParaRPr lang="ja-JP" altLang="en-US" sz="1350" dirty="0">
                  <a:latin typeface="游明朝 Demibold" panose="02020600000000000000" pitchFamily="18" charset="-128"/>
                  <a:ea typeface="游明朝 Demibold" panose="02020600000000000000" pitchFamily="18" charset="-128"/>
                </a:endParaRPr>
              </a:p>
            </p:txBody>
          </p:sp>
        </mc:Choice>
        <mc:Fallback xmlns="">
          <p:sp>
            <p:nvSpPr>
              <p:cNvPr id="43" name="テキスト ボックス 42">
                <a:extLst>
                  <a:ext uri="{FF2B5EF4-FFF2-40B4-BE49-F238E27FC236}">
                    <a16:creationId xmlns:a16="http://schemas.microsoft.com/office/drawing/2014/main" id="{30885E5A-FD61-4418-BEC2-01D82F6749FD}"/>
                  </a:ext>
                </a:extLst>
              </p:cNvPr>
              <p:cNvSpPr txBox="1">
                <a:spLocks noRot="1" noChangeAspect="1" noMove="1" noResize="1" noEditPoints="1" noAdjustHandles="1" noChangeArrowheads="1" noChangeShapeType="1" noTextEdit="1"/>
              </p:cNvSpPr>
              <p:nvPr/>
            </p:nvSpPr>
            <p:spPr>
              <a:xfrm>
                <a:off x="5895726" y="2295701"/>
                <a:ext cx="1102481" cy="338554"/>
              </a:xfrm>
              <a:prstGeom prst="rect">
                <a:avLst/>
              </a:prstGeom>
              <a:blipFill>
                <a:blip r:embed="rId15"/>
                <a:stretch>
                  <a:fillRect l="-1105" b="-12727"/>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3F6DCF08-2716-4144-A011-7890129FAE74}"/>
              </a:ext>
            </a:extLst>
          </p:cNvPr>
          <p:cNvSpPr txBox="1"/>
          <p:nvPr/>
        </p:nvSpPr>
        <p:spPr>
          <a:xfrm>
            <a:off x="7578248" y="3534326"/>
            <a:ext cx="564578" cy="300082"/>
          </a:xfrm>
          <a:prstGeom prst="rect">
            <a:avLst/>
          </a:prstGeom>
          <a:noFill/>
        </p:spPr>
        <p:txBody>
          <a:bodyPr wrap="none" rtlCol="0">
            <a:spAutoFit/>
          </a:bodyPr>
          <a:lstStyle/>
          <a:p>
            <a:pPr algn="ctr"/>
            <a:r>
              <a:rPr lang="ja-JP" altLang="en-US" sz="1350" dirty="0">
                <a:latin typeface="+mn-ea"/>
              </a:rPr>
              <a:t>ノイズ</a:t>
            </a:r>
          </a:p>
        </p:txBody>
      </p:sp>
      <p:sp>
        <p:nvSpPr>
          <p:cNvPr id="45" name="正方形/長方形 44">
            <a:extLst>
              <a:ext uri="{FF2B5EF4-FFF2-40B4-BE49-F238E27FC236}">
                <a16:creationId xmlns:a16="http://schemas.microsoft.com/office/drawing/2014/main" id="{F0B9866F-92D6-42B5-8803-FEDA05D858EC}"/>
              </a:ext>
            </a:extLst>
          </p:cNvPr>
          <p:cNvSpPr/>
          <p:nvPr/>
        </p:nvSpPr>
        <p:spPr>
          <a:xfrm>
            <a:off x="7292771" y="4471437"/>
            <a:ext cx="1815733" cy="923330"/>
          </a:xfrm>
          <a:prstGeom prst="rect">
            <a:avLst/>
          </a:prstGeom>
        </p:spPr>
        <p:txBody>
          <a:bodyPr wrap="square">
            <a:spAutoFit/>
          </a:bodyPr>
          <a:lstStyle/>
          <a:p>
            <a:r>
              <a:rPr lang="ja-JP" altLang="en-US" dirty="0"/>
              <a:t>スペクトルは様々な物理的特徴を反映</a:t>
            </a:r>
          </a:p>
        </p:txBody>
      </p:sp>
      <p:cxnSp>
        <p:nvCxnSpPr>
          <p:cNvPr id="46" name="直線矢印コネクタ 45">
            <a:extLst>
              <a:ext uri="{FF2B5EF4-FFF2-40B4-BE49-F238E27FC236}">
                <a16:creationId xmlns:a16="http://schemas.microsoft.com/office/drawing/2014/main" id="{AA1F4F24-051D-4572-8F79-F7EC27D5E329}"/>
              </a:ext>
            </a:extLst>
          </p:cNvPr>
          <p:cNvCxnSpPr/>
          <p:nvPr/>
        </p:nvCxnSpPr>
        <p:spPr>
          <a:xfrm flipH="1" flipV="1">
            <a:off x="7123709" y="4244949"/>
            <a:ext cx="166583" cy="221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A66F0F9C-A770-45A7-B019-616AF6CB0C93}"/>
              </a:ext>
            </a:extLst>
          </p:cNvPr>
          <p:cNvSpPr txBox="1"/>
          <p:nvPr/>
        </p:nvSpPr>
        <p:spPr>
          <a:xfrm>
            <a:off x="268278" y="4628339"/>
            <a:ext cx="1969805" cy="646331"/>
          </a:xfrm>
          <a:prstGeom prst="rect">
            <a:avLst/>
          </a:prstGeom>
          <a:noFill/>
        </p:spPr>
        <p:txBody>
          <a:bodyPr wrap="square" rtlCol="0">
            <a:spAutoFit/>
          </a:bodyPr>
          <a:lstStyle/>
          <a:p>
            <a:pPr algn="ctr"/>
            <a:r>
              <a:rPr kumimoji="1" lang="ja-JP" altLang="en-US" sz="1800" dirty="0">
                <a:latin typeface="Meiryo UI" panose="020B0604030504040204" pitchFamily="50" charset="-128"/>
                <a:ea typeface="Meiryo UI" panose="020B0604030504040204" pitchFamily="50" charset="-128"/>
              </a:rPr>
              <a:t>各点でのスペクトル</a:t>
            </a:r>
            <a:endParaRPr kumimoji="1" lang="en-US" altLang="ja-JP" sz="1800" dirty="0">
              <a:latin typeface="Meiryo UI" panose="020B0604030504040204" pitchFamily="50" charset="-128"/>
              <a:ea typeface="Meiryo UI" panose="020B0604030504040204" pitchFamily="50" charset="-128"/>
            </a:endParaRPr>
          </a:p>
          <a:p>
            <a:pPr algn="ctr"/>
            <a:r>
              <a:rPr kumimoji="1" lang="en-US" altLang="ja-JP" sz="1800" dirty="0">
                <a:latin typeface="Meiryo UI" panose="020B0604030504040204" pitchFamily="50" charset="-128"/>
                <a:ea typeface="Meiryo UI" panose="020B0604030504040204" pitchFamily="50" charset="-128"/>
              </a:rPr>
              <a:t>2D-XAS</a:t>
            </a:r>
            <a:endParaRPr kumimoji="1" lang="ja-JP" altLang="en-US" sz="1800" dirty="0">
              <a:latin typeface="Meiryo UI" panose="020B0604030504040204" pitchFamily="50" charset="-128"/>
              <a:ea typeface="Meiryo UI" panose="020B0604030504040204" pitchFamily="50" charset="-128"/>
            </a:endParaRPr>
          </a:p>
        </p:txBody>
      </p:sp>
      <p:cxnSp>
        <p:nvCxnSpPr>
          <p:cNvPr id="21" name="直線矢印コネクタ 20">
            <a:extLst>
              <a:ext uri="{FF2B5EF4-FFF2-40B4-BE49-F238E27FC236}">
                <a16:creationId xmlns:a16="http://schemas.microsoft.com/office/drawing/2014/main" id="{19895608-ABFB-41EE-A8CC-3449C2C1C78D}"/>
              </a:ext>
            </a:extLst>
          </p:cNvPr>
          <p:cNvCxnSpPr>
            <a:cxnSpLocks/>
          </p:cNvCxnSpPr>
          <p:nvPr/>
        </p:nvCxnSpPr>
        <p:spPr>
          <a:xfrm flipV="1">
            <a:off x="1253181" y="4325493"/>
            <a:ext cx="139360" cy="3450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正方形/長方形 22">
            <a:extLst>
              <a:ext uri="{FF2B5EF4-FFF2-40B4-BE49-F238E27FC236}">
                <a16:creationId xmlns:a16="http://schemas.microsoft.com/office/drawing/2014/main" id="{8A133088-5004-438A-9B81-401D310F0A10}"/>
              </a:ext>
            </a:extLst>
          </p:cNvPr>
          <p:cNvSpPr/>
          <p:nvPr/>
        </p:nvSpPr>
        <p:spPr>
          <a:xfrm rot="5400000" flipV="1">
            <a:off x="260732" y="3345709"/>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1</a:t>
            </a:r>
            <a:endParaRPr kumimoji="1" lang="ja-JP" altLang="en-US" b="1" i="1" dirty="0">
              <a:latin typeface="+mj-lt"/>
            </a:endParaRPr>
          </a:p>
        </p:txBody>
      </p:sp>
      <p:sp>
        <p:nvSpPr>
          <p:cNvPr id="62" name="正方形/長方形 61">
            <a:extLst>
              <a:ext uri="{FF2B5EF4-FFF2-40B4-BE49-F238E27FC236}">
                <a16:creationId xmlns:a16="http://schemas.microsoft.com/office/drawing/2014/main" id="{93694CC5-0B12-464D-B054-7C96D16E6E55}"/>
              </a:ext>
            </a:extLst>
          </p:cNvPr>
          <p:cNvSpPr/>
          <p:nvPr/>
        </p:nvSpPr>
        <p:spPr>
          <a:xfrm rot="5400000" flipV="1">
            <a:off x="511948" y="3345710"/>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2</a:t>
            </a:r>
            <a:endParaRPr kumimoji="1" lang="ja-JP" altLang="en-US" b="1" i="1" dirty="0">
              <a:latin typeface="+mj-lt"/>
            </a:endParaRPr>
          </a:p>
        </p:txBody>
      </p:sp>
      <p:sp>
        <p:nvSpPr>
          <p:cNvPr id="63" name="正方形/長方形 62">
            <a:extLst>
              <a:ext uri="{FF2B5EF4-FFF2-40B4-BE49-F238E27FC236}">
                <a16:creationId xmlns:a16="http://schemas.microsoft.com/office/drawing/2014/main" id="{924E3962-F51D-4B0F-B687-A914B5A02D40}"/>
              </a:ext>
            </a:extLst>
          </p:cNvPr>
          <p:cNvSpPr/>
          <p:nvPr/>
        </p:nvSpPr>
        <p:spPr>
          <a:xfrm rot="5400000" flipV="1">
            <a:off x="770950" y="3345710"/>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3</a:t>
            </a:r>
            <a:endParaRPr kumimoji="1" lang="ja-JP" altLang="en-US" b="1" i="1" dirty="0">
              <a:latin typeface="+mj-lt"/>
            </a:endParaRPr>
          </a:p>
        </p:txBody>
      </p:sp>
      <p:sp>
        <p:nvSpPr>
          <p:cNvPr id="64" name="正方形/長方形 63">
            <a:extLst>
              <a:ext uri="{FF2B5EF4-FFF2-40B4-BE49-F238E27FC236}">
                <a16:creationId xmlns:a16="http://schemas.microsoft.com/office/drawing/2014/main" id="{0B82EEF0-4852-4747-8B14-F28D06D55492}"/>
              </a:ext>
            </a:extLst>
          </p:cNvPr>
          <p:cNvSpPr/>
          <p:nvPr/>
        </p:nvSpPr>
        <p:spPr>
          <a:xfrm rot="5400000" flipV="1">
            <a:off x="1023179" y="3345709"/>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4</a:t>
            </a:r>
            <a:endParaRPr kumimoji="1" lang="ja-JP" altLang="en-US" b="1" i="1" dirty="0">
              <a:latin typeface="+mj-lt"/>
            </a:endParaRPr>
          </a:p>
        </p:txBody>
      </p:sp>
      <p:sp>
        <p:nvSpPr>
          <p:cNvPr id="65" name="正方形/長方形 64">
            <a:extLst>
              <a:ext uri="{FF2B5EF4-FFF2-40B4-BE49-F238E27FC236}">
                <a16:creationId xmlns:a16="http://schemas.microsoft.com/office/drawing/2014/main" id="{3DC0FC1D-CBE8-42ED-8DCC-A530897E285A}"/>
              </a:ext>
            </a:extLst>
          </p:cNvPr>
          <p:cNvSpPr/>
          <p:nvPr/>
        </p:nvSpPr>
        <p:spPr>
          <a:xfrm rot="5400000" flipV="1">
            <a:off x="1274395" y="3345710"/>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5</a:t>
            </a:r>
            <a:endParaRPr kumimoji="1" lang="ja-JP" altLang="en-US" b="1" i="1" dirty="0">
              <a:latin typeface="+mj-lt"/>
            </a:endParaRPr>
          </a:p>
        </p:txBody>
      </p:sp>
      <p:sp>
        <p:nvSpPr>
          <p:cNvPr id="66" name="正方形/長方形 65">
            <a:extLst>
              <a:ext uri="{FF2B5EF4-FFF2-40B4-BE49-F238E27FC236}">
                <a16:creationId xmlns:a16="http://schemas.microsoft.com/office/drawing/2014/main" id="{8E5A38E0-6FE2-4F71-B7D1-39AFC3835C8C}"/>
              </a:ext>
            </a:extLst>
          </p:cNvPr>
          <p:cNvSpPr/>
          <p:nvPr/>
        </p:nvSpPr>
        <p:spPr>
          <a:xfrm rot="5400000" flipV="1">
            <a:off x="1533397" y="3345710"/>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i="1" dirty="0">
                <a:latin typeface="+mj-lt"/>
              </a:rPr>
              <a:t>・・・</a:t>
            </a:r>
          </a:p>
        </p:txBody>
      </p:sp>
      <p:sp>
        <p:nvSpPr>
          <p:cNvPr id="68" name="正方形/長方形 67">
            <a:extLst>
              <a:ext uri="{FF2B5EF4-FFF2-40B4-BE49-F238E27FC236}">
                <a16:creationId xmlns:a16="http://schemas.microsoft.com/office/drawing/2014/main" id="{816FE7F0-5E7C-48E2-881F-BDAA2DE00A28}"/>
              </a:ext>
            </a:extLst>
          </p:cNvPr>
          <p:cNvSpPr/>
          <p:nvPr/>
        </p:nvSpPr>
        <p:spPr>
          <a:xfrm rot="5400000" flipV="1">
            <a:off x="1784260" y="3345710"/>
            <a:ext cx="1547561" cy="166582"/>
          </a:xfrm>
          <a:prstGeom prst="rect">
            <a:avLst/>
          </a:prstGeom>
          <a:solidFill>
            <a:srgbClr val="00B0F0"/>
          </a:solidFill>
          <a:ln>
            <a:solidFill>
              <a:srgbClr val="00B0F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i="1" dirty="0">
                <a:latin typeface="+mj-lt"/>
              </a:rPr>
              <a:t>Frame m</a:t>
            </a:r>
            <a:endParaRPr kumimoji="1" lang="ja-JP" altLang="en-US" b="1" i="1" dirty="0">
              <a:latin typeface="+mj-lt"/>
            </a:endParaRPr>
          </a:p>
        </p:txBody>
      </p:sp>
    </p:spTree>
    <p:extLst>
      <p:ext uri="{BB962C8B-B14F-4D97-AF65-F5344CB8AC3E}">
        <p14:creationId xmlns:p14="http://schemas.microsoft.com/office/powerpoint/2010/main" val="34472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BDEF5CAB-74EC-496D-8827-F300AE91AE27}"/>
              </a:ext>
            </a:extLst>
          </p:cNvPr>
          <p:cNvSpPr/>
          <p:nvPr/>
        </p:nvSpPr>
        <p:spPr>
          <a:xfrm>
            <a:off x="1115616" y="2636911"/>
            <a:ext cx="7026214" cy="3888433"/>
          </a:xfrm>
          <a:prstGeom prst="rect">
            <a:avLst/>
          </a:prstGeom>
          <a:solidFill>
            <a:schemeClr val="tx1"/>
          </a:solidFill>
          <a:ln>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ja-JP" altLang="en-US" sz="3200" dirty="0"/>
              <a:t>モデル二次電池の充電過程の</a:t>
            </a:r>
            <a:r>
              <a:rPr lang="en-US" altLang="ja-JP" sz="3200" dirty="0"/>
              <a:t>2D-XAS</a:t>
            </a:r>
            <a:r>
              <a:rPr lang="ja-JP" altLang="en-US" sz="3200" dirty="0"/>
              <a:t>データ</a:t>
            </a:r>
          </a:p>
        </p:txBody>
      </p:sp>
      <p:pic>
        <p:nvPicPr>
          <p:cNvPr id="5" name="図 4">
            <a:extLst>
              <a:ext uri="{FF2B5EF4-FFF2-40B4-BE49-F238E27FC236}">
                <a16:creationId xmlns:a16="http://schemas.microsoft.com/office/drawing/2014/main" id="{CDAFB508-1215-4CF5-A9F7-8A6C04AD560E}"/>
              </a:ext>
            </a:extLst>
          </p:cNvPr>
          <p:cNvPicPr>
            <a:picLocks noChangeAspect="1"/>
          </p:cNvPicPr>
          <p:nvPr/>
        </p:nvPicPr>
        <p:blipFill>
          <a:blip r:embed="rId3"/>
          <a:stretch>
            <a:fillRect/>
          </a:stretch>
        </p:blipFill>
        <p:spPr>
          <a:xfrm>
            <a:off x="1115616" y="2812539"/>
            <a:ext cx="2904519" cy="1188501"/>
          </a:xfrm>
          <a:prstGeom prst="rect">
            <a:avLst/>
          </a:prstGeom>
        </p:spPr>
      </p:pic>
      <p:pic>
        <p:nvPicPr>
          <p:cNvPr id="7" name="図 6">
            <a:extLst>
              <a:ext uri="{FF2B5EF4-FFF2-40B4-BE49-F238E27FC236}">
                <a16:creationId xmlns:a16="http://schemas.microsoft.com/office/drawing/2014/main" id="{0507BB4A-8658-499D-BEAC-1DD8886BA67A}"/>
              </a:ext>
            </a:extLst>
          </p:cNvPr>
          <p:cNvPicPr>
            <a:picLocks noChangeAspect="1"/>
          </p:cNvPicPr>
          <p:nvPr/>
        </p:nvPicPr>
        <p:blipFill>
          <a:blip r:embed="rId4"/>
          <a:stretch>
            <a:fillRect/>
          </a:stretch>
        </p:blipFill>
        <p:spPr>
          <a:xfrm>
            <a:off x="2026117" y="3825413"/>
            <a:ext cx="2904519" cy="2648238"/>
          </a:xfrm>
          <a:prstGeom prst="rect">
            <a:avLst/>
          </a:prstGeom>
        </p:spPr>
      </p:pic>
      <p:pic>
        <p:nvPicPr>
          <p:cNvPr id="8" name="図 7">
            <a:extLst>
              <a:ext uri="{FF2B5EF4-FFF2-40B4-BE49-F238E27FC236}">
                <a16:creationId xmlns:a16="http://schemas.microsoft.com/office/drawing/2014/main" id="{D963A96D-536A-45F6-B596-B9DE19D97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6624" y="3493584"/>
            <a:ext cx="2743728" cy="2743728"/>
          </a:xfrm>
          <a:prstGeom prst="rect">
            <a:avLst/>
          </a:prstGeom>
        </p:spPr>
      </p:pic>
      <p:pic>
        <p:nvPicPr>
          <p:cNvPr id="17" name="図 16">
            <a:extLst>
              <a:ext uri="{FF2B5EF4-FFF2-40B4-BE49-F238E27FC236}">
                <a16:creationId xmlns:a16="http://schemas.microsoft.com/office/drawing/2014/main" id="{73739CAA-B192-424D-8940-B8D26208DDB5}"/>
              </a:ext>
            </a:extLst>
          </p:cNvPr>
          <p:cNvPicPr>
            <a:picLocks noChangeAspect="1"/>
          </p:cNvPicPr>
          <p:nvPr/>
        </p:nvPicPr>
        <p:blipFill>
          <a:blip r:embed="rId6"/>
          <a:stretch>
            <a:fillRect/>
          </a:stretch>
        </p:blipFill>
        <p:spPr>
          <a:xfrm>
            <a:off x="4658169" y="4901537"/>
            <a:ext cx="397060" cy="249480"/>
          </a:xfrm>
          <a:prstGeom prst="rect">
            <a:avLst/>
          </a:prstGeom>
        </p:spPr>
      </p:pic>
      <p:sp>
        <p:nvSpPr>
          <p:cNvPr id="6" name="正方形/長方形 5">
            <a:extLst>
              <a:ext uri="{FF2B5EF4-FFF2-40B4-BE49-F238E27FC236}">
                <a16:creationId xmlns:a16="http://schemas.microsoft.com/office/drawing/2014/main" id="{71401768-05A4-42D7-858C-2C3DC88A78FB}"/>
              </a:ext>
            </a:extLst>
          </p:cNvPr>
          <p:cNvSpPr/>
          <p:nvPr/>
        </p:nvSpPr>
        <p:spPr>
          <a:xfrm>
            <a:off x="2124512" y="2636911"/>
            <a:ext cx="2350873" cy="313932"/>
          </a:xfrm>
          <a:prstGeom prst="rect">
            <a:avLst/>
          </a:prstGeom>
        </p:spPr>
        <p:txBody>
          <a:bodyPr wrap="square">
            <a:spAutoFit/>
          </a:bodyPr>
          <a:lstStyle/>
          <a:p>
            <a:pPr>
              <a:lnSpc>
                <a:spcPct val="90000"/>
              </a:lnSpc>
            </a:pPr>
            <a:r>
              <a:rPr kumimoji="1" lang="en-US" altLang="ja-JP" sz="800" dirty="0">
                <a:solidFill>
                  <a:schemeClr val="bg1"/>
                </a:solidFill>
                <a:latin typeface="Meiryo UI" panose="020B0604030504040204" pitchFamily="50" charset="-128"/>
                <a:ea typeface="Meiryo UI" panose="020B0604030504040204" pitchFamily="50" charset="-128"/>
              </a:rPr>
              <a:t>Nakamura et al. </a:t>
            </a:r>
            <a:r>
              <a:rPr kumimoji="1" lang="ja-JP" altLang="en-US" sz="800" dirty="0">
                <a:solidFill>
                  <a:schemeClr val="bg1"/>
                </a:solidFill>
                <a:latin typeface="Meiryo UI" panose="020B0604030504040204" pitchFamily="50" charset="-128"/>
                <a:ea typeface="Meiryo UI" panose="020B0604030504040204" pitchFamily="50" charset="-128"/>
              </a:rPr>
              <a:t>J. Phys. Chem. C, 121, 2118-2124 (2017)</a:t>
            </a:r>
          </a:p>
        </p:txBody>
      </p:sp>
      <p:sp>
        <p:nvSpPr>
          <p:cNvPr id="19" name="テキスト ボックス 18">
            <a:extLst>
              <a:ext uri="{FF2B5EF4-FFF2-40B4-BE49-F238E27FC236}">
                <a16:creationId xmlns:a16="http://schemas.microsoft.com/office/drawing/2014/main" id="{9D9E61E8-989C-4A76-9B82-FDC94C65D849}"/>
              </a:ext>
            </a:extLst>
          </p:cNvPr>
          <p:cNvSpPr txBox="1"/>
          <p:nvPr/>
        </p:nvSpPr>
        <p:spPr>
          <a:xfrm>
            <a:off x="5490886" y="3205552"/>
            <a:ext cx="2093843" cy="400110"/>
          </a:xfrm>
          <a:prstGeom prst="rect">
            <a:avLst/>
          </a:prstGeom>
          <a:noFill/>
        </p:spPr>
        <p:txBody>
          <a:bodyPr wrap="none" rtlCol="0">
            <a:spAutoFit/>
          </a:bodyPr>
          <a:lstStyle/>
          <a:p>
            <a:r>
              <a:rPr kumimoji="1" lang="ja-JP" altLang="en-US" sz="2000" dirty="0">
                <a:solidFill>
                  <a:schemeClr val="bg2"/>
                </a:solidFill>
                <a:latin typeface="Meiryo UI" panose="020B0604030504040204" pitchFamily="50" charset="-128"/>
                <a:ea typeface="Meiryo UI" panose="020B0604030504040204" pitchFamily="50" charset="-128"/>
              </a:rPr>
              <a:t>各点でのスペクトル</a:t>
            </a:r>
          </a:p>
        </p:txBody>
      </p:sp>
      <p:sp>
        <p:nvSpPr>
          <p:cNvPr id="12" name="コンテンツ プレースホルダー 13">
            <a:extLst>
              <a:ext uri="{FF2B5EF4-FFF2-40B4-BE49-F238E27FC236}">
                <a16:creationId xmlns:a16="http://schemas.microsoft.com/office/drawing/2014/main" id="{BA7DA9A3-02DF-45EC-B735-F5404A083E16}"/>
              </a:ext>
            </a:extLst>
          </p:cNvPr>
          <p:cNvSpPr txBox="1">
            <a:spLocks/>
          </p:cNvSpPr>
          <p:nvPr/>
        </p:nvSpPr>
        <p:spPr>
          <a:xfrm>
            <a:off x="611560" y="1700808"/>
            <a:ext cx="7920880" cy="1111731"/>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ja-JP" altLang="en-US" dirty="0"/>
              <a:t>電池材料の</a:t>
            </a:r>
            <a:r>
              <a:rPr lang="en-US" altLang="ja-JP" dirty="0"/>
              <a:t>STEM</a:t>
            </a:r>
            <a:r>
              <a:rPr lang="ja-JP" altLang="en-US" dirty="0"/>
              <a:t>や</a:t>
            </a:r>
            <a:r>
              <a:rPr lang="en-US" altLang="ja-JP" dirty="0"/>
              <a:t>Raman</a:t>
            </a:r>
            <a:r>
              <a:rPr lang="ja-JP" altLang="en-US" dirty="0"/>
              <a:t>データに</a:t>
            </a:r>
            <a:r>
              <a:rPr lang="en-US" altLang="ja-JP" dirty="0"/>
              <a:t>NMF</a:t>
            </a:r>
            <a:r>
              <a:rPr lang="ja-JP" altLang="en-US" dirty="0"/>
              <a:t>を適用した例はすでに存在するが、本研究で対象とする</a:t>
            </a:r>
            <a:r>
              <a:rPr lang="en-US" altLang="ja-JP" dirty="0"/>
              <a:t>2D-XAS</a:t>
            </a:r>
            <a:r>
              <a:rPr lang="ja-JP" altLang="en-US" dirty="0"/>
              <a:t>データは、</a:t>
            </a:r>
            <a:r>
              <a:rPr lang="en-US" altLang="ja-JP" dirty="0"/>
              <a:t>STEM</a:t>
            </a:r>
            <a:r>
              <a:rPr lang="ja-JP" altLang="en-US" dirty="0"/>
              <a:t>や</a:t>
            </a:r>
            <a:r>
              <a:rPr lang="en-US" altLang="ja-JP" dirty="0"/>
              <a:t>Raman</a:t>
            </a:r>
            <a:r>
              <a:rPr lang="ja-JP" altLang="en-US" dirty="0"/>
              <a:t>と比べて、</a:t>
            </a:r>
            <a:r>
              <a:rPr lang="ja-JP" altLang="en-US" dirty="0">
                <a:solidFill>
                  <a:srgbClr val="00B0F0"/>
                </a:solidFill>
              </a:rPr>
              <a:t>スペクトル間の差異が少なく</a:t>
            </a:r>
            <a:r>
              <a:rPr lang="ja-JP" altLang="en-US" dirty="0"/>
              <a:t>、このままでは</a:t>
            </a:r>
            <a:r>
              <a:rPr lang="en-US" altLang="ja-JP" dirty="0"/>
              <a:t>NMF</a:t>
            </a:r>
            <a:r>
              <a:rPr lang="ja-JP" altLang="en-US" dirty="0"/>
              <a:t>を適用することはできない。</a:t>
            </a:r>
          </a:p>
        </p:txBody>
      </p:sp>
    </p:spTree>
    <p:extLst>
      <p:ext uri="{BB962C8B-B14F-4D97-AF65-F5344CB8AC3E}">
        <p14:creationId xmlns:p14="http://schemas.microsoft.com/office/powerpoint/2010/main" val="93371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en-US" altLang="ja-JP" sz="3200" dirty="0"/>
              <a:t>2D-XAS</a:t>
            </a:r>
            <a:r>
              <a:rPr lang="ja-JP" altLang="en-US" sz="3200" dirty="0"/>
              <a:t>イメージにおける</a:t>
            </a:r>
            <a:r>
              <a:rPr lang="en-US" altLang="ja-JP" sz="3200" dirty="0"/>
              <a:t>NMF</a:t>
            </a:r>
            <a:r>
              <a:rPr lang="ja-JP" altLang="en-US" sz="3200" dirty="0"/>
              <a:t>法</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zh-TW" altLang="en-US" sz="2000" dirty="0">
                <a:solidFill>
                  <a:srgbClr val="FFC000"/>
                </a:solidFill>
              </a:rPr>
              <a:t>改良型</a:t>
            </a:r>
            <a:r>
              <a:rPr lang="zh-TW" altLang="en-US" sz="2000" dirty="0"/>
              <a:t>非負値行列因子分解</a:t>
            </a:r>
            <a:r>
              <a:rPr lang="en-US" altLang="ja-JP" sz="2000" dirty="0"/>
              <a:t>(</a:t>
            </a:r>
            <a:r>
              <a:rPr lang="en-US" altLang="ja-JP" sz="2000" dirty="0">
                <a:solidFill>
                  <a:srgbClr val="FFC000"/>
                </a:solidFill>
              </a:rPr>
              <a:t>Modified NMF</a:t>
            </a:r>
            <a:r>
              <a:rPr lang="en-US" altLang="ja-JP" sz="2000" dirty="0"/>
              <a:t>)</a:t>
            </a:r>
            <a:r>
              <a:rPr lang="en-US" altLang="zh-TW" sz="2000" dirty="0"/>
              <a:t>:</a:t>
            </a:r>
          </a:p>
          <a:p>
            <a:endParaRPr lang="en-US" altLang="zh-TW" sz="2000" dirty="0"/>
          </a:p>
          <a:p>
            <a:endParaRPr lang="en-US" altLang="zh-TW" sz="2000" dirty="0"/>
          </a:p>
          <a:p>
            <a:endParaRPr lang="en-US" altLang="zh-TW" sz="2000" dirty="0"/>
          </a:p>
          <a:p>
            <a:endParaRPr lang="en-US" altLang="zh-TW" sz="2000" dirty="0"/>
          </a:p>
          <a:p>
            <a:endParaRPr lang="en-US" altLang="zh-TW" sz="2000" dirty="0"/>
          </a:p>
          <a:p>
            <a:pPr marL="0" indent="0" algn="ctr">
              <a:buNone/>
            </a:pPr>
            <a:endParaRPr lang="en-US" altLang="ja-JP" sz="100" dirty="0"/>
          </a:p>
          <a:p>
            <a:pPr marL="0" indent="0" algn="ctr">
              <a:buNone/>
            </a:pPr>
            <a:r>
              <a:rPr lang="ja-JP" altLang="en-US" dirty="0"/>
              <a:t>基準スペクトルとの差分を求めることで、差異を強調</a:t>
            </a:r>
            <a:endParaRPr lang="en-US" altLang="ja-JP" dirty="0"/>
          </a:p>
          <a:p>
            <a:pPr marL="0" indent="0" algn="ctr">
              <a:buNone/>
            </a:pPr>
            <a:endParaRPr lang="en-US" altLang="ja-JP" sz="300" dirty="0"/>
          </a:p>
          <a:p>
            <a:pPr marL="0" indent="0" algn="ctr">
              <a:buNone/>
            </a:pPr>
            <a:r>
              <a:rPr lang="ja-JP" altLang="en-US" dirty="0">
                <a:solidFill>
                  <a:srgbClr val="00B0F0"/>
                </a:solidFill>
              </a:rPr>
              <a:t>非負性が失われる</a:t>
            </a:r>
            <a:endParaRPr lang="en-US" altLang="ja-JP" dirty="0"/>
          </a:p>
          <a:p>
            <a:pPr marL="0" indent="0" algn="ctr">
              <a:buNone/>
            </a:pPr>
            <a:endParaRPr lang="en-US" altLang="ja-JP" sz="300" dirty="0"/>
          </a:p>
          <a:p>
            <a:pPr marL="0" indent="0" algn="ctr">
              <a:buNone/>
            </a:pPr>
            <a:r>
              <a:rPr lang="ja-JP" altLang="en-US" dirty="0"/>
              <a:t>スペクトルを表現する因子行列の非負性を緩和した</a:t>
            </a:r>
            <a:r>
              <a:rPr lang="en-US" altLang="ja-JP" dirty="0">
                <a:solidFill>
                  <a:srgbClr val="FFC000"/>
                </a:solidFill>
              </a:rPr>
              <a:t>Modified NMF</a:t>
            </a:r>
            <a:r>
              <a:rPr lang="ja-JP" altLang="en-US" dirty="0"/>
              <a:t>を行う</a:t>
            </a:r>
          </a:p>
        </p:txBody>
      </p:sp>
      <p:pic>
        <p:nvPicPr>
          <p:cNvPr id="4" name="図 3">
            <a:extLst>
              <a:ext uri="{FF2B5EF4-FFF2-40B4-BE49-F238E27FC236}">
                <a16:creationId xmlns:a16="http://schemas.microsoft.com/office/drawing/2014/main" id="{F58737FD-D971-479A-88E6-DE205C0A3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2276873"/>
            <a:ext cx="1655036" cy="1655036"/>
          </a:xfrm>
          <a:prstGeom prst="rect">
            <a:avLst/>
          </a:prstGeom>
        </p:spPr>
      </p:pic>
      <p:pic>
        <p:nvPicPr>
          <p:cNvPr id="5" name="図 4">
            <a:extLst>
              <a:ext uri="{FF2B5EF4-FFF2-40B4-BE49-F238E27FC236}">
                <a16:creationId xmlns:a16="http://schemas.microsoft.com/office/drawing/2014/main" id="{0A48B1A5-C464-4D69-B623-7A190E673F3C}"/>
              </a:ext>
            </a:extLst>
          </p:cNvPr>
          <p:cNvPicPr>
            <a:picLocks noChangeAspect="1"/>
          </p:cNvPicPr>
          <p:nvPr/>
        </p:nvPicPr>
        <p:blipFill rotWithShape="1">
          <a:blip r:embed="rId4">
            <a:extLst>
              <a:ext uri="{28A0092B-C50C-407E-A947-70E740481C1C}">
                <a14:useLocalDpi xmlns:a14="http://schemas.microsoft.com/office/drawing/2010/main" val="0"/>
              </a:ext>
            </a:extLst>
          </a:blip>
          <a:srcRect l="6758"/>
          <a:stretch/>
        </p:blipFill>
        <p:spPr>
          <a:xfrm>
            <a:off x="3963502" y="2276873"/>
            <a:ext cx="1543165" cy="1655036"/>
          </a:xfrm>
          <a:prstGeom prst="rect">
            <a:avLst/>
          </a:prstGeom>
        </p:spPr>
      </p:pic>
      <p:pic>
        <p:nvPicPr>
          <p:cNvPr id="6" name="図 5">
            <a:extLst>
              <a:ext uri="{FF2B5EF4-FFF2-40B4-BE49-F238E27FC236}">
                <a16:creationId xmlns:a16="http://schemas.microsoft.com/office/drawing/2014/main" id="{D3D44C7C-94BB-4946-B8B8-0A28084FCF8E}"/>
              </a:ext>
            </a:extLst>
          </p:cNvPr>
          <p:cNvPicPr>
            <a:picLocks noChangeAspect="1"/>
          </p:cNvPicPr>
          <p:nvPr/>
        </p:nvPicPr>
        <p:blipFill rotWithShape="1">
          <a:blip r:embed="rId5">
            <a:extLst>
              <a:ext uri="{28A0092B-C50C-407E-A947-70E740481C1C}">
                <a14:useLocalDpi xmlns:a14="http://schemas.microsoft.com/office/drawing/2010/main" val="0"/>
              </a:ext>
            </a:extLst>
          </a:blip>
          <a:srcRect l="4027"/>
          <a:stretch/>
        </p:blipFill>
        <p:spPr>
          <a:xfrm>
            <a:off x="6429778" y="2276872"/>
            <a:ext cx="1588389" cy="1655036"/>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1FCA57E6-3A03-4F9C-B0B4-4D8AD99C4537}"/>
                  </a:ext>
                </a:extLst>
              </p:cNvPr>
              <p:cNvSpPr txBox="1"/>
              <p:nvPr/>
            </p:nvSpPr>
            <p:spPr>
              <a:xfrm>
                <a:off x="3327445" y="2850475"/>
                <a:ext cx="411972" cy="507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300" i="1">
                          <a:latin typeface="Cambria Math" panose="02040503050406030204" pitchFamily="18" charset="0"/>
                        </a:rPr>
                        <m:t>−</m:t>
                      </m:r>
                    </m:oMath>
                  </m:oMathPara>
                </a14:m>
                <a:endParaRPr lang="ja-JP" altLang="en-US" sz="1350" dirty="0"/>
              </a:p>
            </p:txBody>
          </p:sp>
        </mc:Choice>
        <mc:Fallback xmlns="">
          <p:sp>
            <p:nvSpPr>
              <p:cNvPr id="7" name="テキスト ボックス 6">
                <a:extLst>
                  <a:ext uri="{FF2B5EF4-FFF2-40B4-BE49-F238E27FC236}">
                    <a16:creationId xmlns:a16="http://schemas.microsoft.com/office/drawing/2014/main" id="{1FCA57E6-3A03-4F9C-B0B4-4D8AD99C4537}"/>
                  </a:ext>
                </a:extLst>
              </p:cNvPr>
              <p:cNvSpPr txBox="1">
                <a:spLocks noRot="1" noChangeAspect="1" noMove="1" noResize="1" noEditPoints="1" noAdjustHandles="1" noChangeArrowheads="1" noChangeShapeType="1" noTextEdit="1"/>
              </p:cNvSpPr>
              <p:nvPr/>
            </p:nvSpPr>
            <p:spPr>
              <a:xfrm>
                <a:off x="3327445" y="2850475"/>
                <a:ext cx="411972" cy="50783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53089AA-5A24-4986-A2E0-BFAE53BB97AD}"/>
                  </a:ext>
                </a:extLst>
              </p:cNvPr>
              <p:cNvSpPr txBox="1"/>
              <p:nvPr/>
            </p:nvSpPr>
            <p:spPr>
              <a:xfrm>
                <a:off x="5790680" y="2850475"/>
                <a:ext cx="411972" cy="507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300" i="1">
                          <a:latin typeface="Cambria Math" panose="02040503050406030204" pitchFamily="18" charset="0"/>
                        </a:rPr>
                        <m:t>=</m:t>
                      </m:r>
                    </m:oMath>
                  </m:oMathPara>
                </a14:m>
                <a:endParaRPr lang="ja-JP" altLang="en-US" sz="1350" dirty="0"/>
              </a:p>
            </p:txBody>
          </p:sp>
        </mc:Choice>
        <mc:Fallback xmlns="">
          <p:sp>
            <p:nvSpPr>
              <p:cNvPr id="8" name="テキスト ボックス 7">
                <a:extLst>
                  <a:ext uri="{FF2B5EF4-FFF2-40B4-BE49-F238E27FC236}">
                    <a16:creationId xmlns:a16="http://schemas.microsoft.com/office/drawing/2014/main" id="{353089AA-5A24-4986-A2E0-BFAE53BB97AD}"/>
                  </a:ext>
                </a:extLst>
              </p:cNvPr>
              <p:cNvSpPr txBox="1">
                <a:spLocks noRot="1" noChangeAspect="1" noMove="1" noResize="1" noEditPoints="1" noAdjustHandles="1" noChangeArrowheads="1" noChangeShapeType="1" noTextEdit="1"/>
              </p:cNvSpPr>
              <p:nvPr/>
            </p:nvSpPr>
            <p:spPr>
              <a:xfrm>
                <a:off x="5790680" y="2850475"/>
                <a:ext cx="411972" cy="507831"/>
              </a:xfrm>
              <a:prstGeom prst="rect">
                <a:avLst/>
              </a:prstGeom>
              <a:blipFill>
                <a:blip r:embed="rId7"/>
                <a:stretch>
                  <a:fillRect/>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DCABAFD2-B6DE-49CB-A590-3C00CD7FC369}"/>
              </a:ext>
            </a:extLst>
          </p:cNvPr>
          <p:cNvSpPr txBox="1"/>
          <p:nvPr/>
        </p:nvSpPr>
        <p:spPr>
          <a:xfrm>
            <a:off x="3563959" y="3995772"/>
            <a:ext cx="2307042"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基準スペクトル</a:t>
            </a:r>
            <a:r>
              <a:rPr kumimoji="1" lang="en-US" altLang="ja-JP" sz="1600" dirty="0">
                <a:latin typeface="Meiryo UI" panose="020B0604030504040204" pitchFamily="50" charset="-128"/>
                <a:ea typeface="Meiryo UI" panose="020B0604030504040204" pitchFamily="50" charset="-128"/>
              </a:rPr>
              <a:t>Li</a:t>
            </a:r>
            <a:r>
              <a:rPr kumimoji="1" lang="en-US" altLang="ja-JP" sz="1600" baseline="-25000" dirty="0">
                <a:latin typeface="Meiryo UI" panose="020B0604030504040204" pitchFamily="50" charset="-128"/>
                <a:ea typeface="Meiryo UI" panose="020B0604030504040204" pitchFamily="50" charset="-128"/>
              </a:rPr>
              <a:t>0.5</a:t>
            </a:r>
            <a:r>
              <a:rPr kumimoji="1" lang="en-US" altLang="ja-JP" sz="1600" dirty="0">
                <a:latin typeface="Meiryo UI" panose="020B0604030504040204" pitchFamily="50" charset="-128"/>
                <a:ea typeface="Meiryo UI" panose="020B0604030504040204" pitchFamily="50" charset="-128"/>
              </a:rPr>
              <a:t>CoO</a:t>
            </a:r>
            <a:r>
              <a:rPr kumimoji="1" lang="en-US" altLang="ja-JP" sz="1600" baseline="-25000" dirty="0">
                <a:latin typeface="Meiryo UI" panose="020B0604030504040204" pitchFamily="50" charset="-128"/>
                <a:ea typeface="Meiryo UI" panose="020B0604030504040204" pitchFamily="50" charset="-128"/>
              </a:rPr>
              <a:t>2</a:t>
            </a:r>
          </a:p>
        </p:txBody>
      </p:sp>
      <p:sp>
        <p:nvSpPr>
          <p:cNvPr id="10" name="テキスト ボックス 9">
            <a:extLst>
              <a:ext uri="{FF2B5EF4-FFF2-40B4-BE49-F238E27FC236}">
                <a16:creationId xmlns:a16="http://schemas.microsoft.com/office/drawing/2014/main" id="{DC64EB6C-4399-4354-B397-B84A23AFE5AE}"/>
              </a:ext>
            </a:extLst>
          </p:cNvPr>
          <p:cNvSpPr txBox="1"/>
          <p:nvPr/>
        </p:nvSpPr>
        <p:spPr>
          <a:xfrm>
            <a:off x="6535322" y="3995772"/>
            <a:ext cx="1377300"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差分スペクトル</a:t>
            </a:r>
          </a:p>
        </p:txBody>
      </p:sp>
      <p:sp>
        <p:nvSpPr>
          <p:cNvPr id="11" name="テキスト ボックス 10">
            <a:extLst>
              <a:ext uri="{FF2B5EF4-FFF2-40B4-BE49-F238E27FC236}">
                <a16:creationId xmlns:a16="http://schemas.microsoft.com/office/drawing/2014/main" id="{59874B7E-E0DF-4355-BFD5-B3C1BD815068}"/>
              </a:ext>
            </a:extLst>
          </p:cNvPr>
          <p:cNvSpPr txBox="1"/>
          <p:nvPr/>
        </p:nvSpPr>
        <p:spPr>
          <a:xfrm>
            <a:off x="1374200" y="3995772"/>
            <a:ext cx="1713931" cy="338554"/>
          </a:xfrm>
          <a:prstGeom prst="rect">
            <a:avLst/>
          </a:prstGeom>
          <a:noFill/>
        </p:spPr>
        <p:txBody>
          <a:bodyPr wrap="none" rtlCol="0">
            <a:spAutoFit/>
          </a:bodyPr>
          <a:lstStyle/>
          <a:p>
            <a:r>
              <a:rPr kumimoji="1" lang="ja-JP" altLang="en-US" sz="1600" dirty="0">
                <a:latin typeface="Meiryo UI" panose="020B0604030504040204" pitchFamily="50" charset="-128"/>
                <a:ea typeface="Meiryo UI" panose="020B0604030504040204" pitchFamily="50" charset="-128"/>
              </a:rPr>
              <a:t>各点でのスペクトル</a:t>
            </a:r>
          </a:p>
        </p:txBody>
      </p:sp>
      <p:sp>
        <p:nvSpPr>
          <p:cNvPr id="21" name="矢印: 下 20">
            <a:extLst>
              <a:ext uri="{FF2B5EF4-FFF2-40B4-BE49-F238E27FC236}">
                <a16:creationId xmlns:a16="http://schemas.microsoft.com/office/drawing/2014/main" id="{5A2BA8C9-BCB2-4EDC-A7D0-148D406C97E3}"/>
              </a:ext>
            </a:extLst>
          </p:cNvPr>
          <p:cNvSpPr/>
          <p:nvPr/>
        </p:nvSpPr>
        <p:spPr>
          <a:xfrm>
            <a:off x="4499992" y="5013176"/>
            <a:ext cx="144016" cy="216024"/>
          </a:xfrm>
          <a:prstGeom prst="downArrow">
            <a:avLst/>
          </a:prstGeom>
          <a:solidFill>
            <a:schemeClr val="tx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D4ACD21E-5E83-4D74-95E1-D165FF70776A}"/>
              </a:ext>
            </a:extLst>
          </p:cNvPr>
          <p:cNvSpPr/>
          <p:nvPr/>
        </p:nvSpPr>
        <p:spPr>
          <a:xfrm>
            <a:off x="4499992" y="5675904"/>
            <a:ext cx="144016" cy="216024"/>
          </a:xfrm>
          <a:prstGeom prst="downArrow">
            <a:avLst/>
          </a:prstGeom>
          <a:solidFill>
            <a:schemeClr val="tx1"/>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267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タイトル 12">
            <a:extLst>
              <a:ext uri="{FF2B5EF4-FFF2-40B4-BE49-F238E27FC236}">
                <a16:creationId xmlns:a16="http://schemas.microsoft.com/office/drawing/2014/main" id="{96291E45-CCE8-42DA-B484-E41B64914457}"/>
              </a:ext>
            </a:extLst>
          </p:cNvPr>
          <p:cNvSpPr txBox="1">
            <a:spLocks/>
          </p:cNvSpPr>
          <p:nvPr/>
        </p:nvSpPr>
        <p:spPr>
          <a:xfrm>
            <a:off x="611560" y="685800"/>
            <a:ext cx="7920880" cy="609600"/>
          </a:xfrm>
          <a:prstGeom prst="rect">
            <a:avLst/>
          </a:prstGeom>
        </p:spPr>
        <p:txBody>
          <a:bodyPr rtlCol="0"/>
          <a:lstStyle>
            <a:lvl1pPr algn="l" defTabSz="685983" rtl="0" eaLnBrk="1" latinLnBrk="0" hangingPunct="1">
              <a:lnSpc>
                <a:spcPct val="90000"/>
              </a:lnSpc>
              <a:spcBef>
                <a:spcPct val="0"/>
              </a:spcBef>
              <a:buNone/>
              <a:defRPr kumimoji="1" sz="2401" kern="1200">
                <a:solidFill>
                  <a:schemeClr val="tx1"/>
                </a:solidFill>
                <a:latin typeface="Meiryo UI" panose="020B0604030504040204" pitchFamily="50" charset="-128"/>
                <a:ea typeface="Meiryo UI" panose="020B0604030504040204" pitchFamily="50" charset="-128"/>
                <a:cs typeface="+mj-cs"/>
              </a:defRPr>
            </a:lvl1pPr>
          </a:lstStyle>
          <a:p>
            <a:r>
              <a:rPr lang="en-US" altLang="ja-JP" sz="3200" dirty="0"/>
              <a:t>2D-XAS</a:t>
            </a:r>
            <a:r>
              <a:rPr lang="ja-JP" altLang="en-US" sz="3200" dirty="0"/>
              <a:t>イメージにおける</a:t>
            </a:r>
            <a:r>
              <a:rPr lang="en-US" altLang="ja-JP" sz="3200" dirty="0"/>
              <a:t>NMF</a:t>
            </a:r>
            <a:r>
              <a:rPr lang="ja-JP" altLang="en-US" sz="3200" dirty="0"/>
              <a:t>法</a:t>
            </a:r>
          </a:p>
        </p:txBody>
      </p:sp>
      <p:sp>
        <p:nvSpPr>
          <p:cNvPr id="3" name="コンテンツ プレースホルダー 13">
            <a:extLst>
              <a:ext uri="{FF2B5EF4-FFF2-40B4-BE49-F238E27FC236}">
                <a16:creationId xmlns:a16="http://schemas.microsoft.com/office/drawing/2014/main" id="{9A5A5782-1F94-4DF9-BB68-1ABE06851889}"/>
              </a:ext>
            </a:extLst>
          </p:cNvPr>
          <p:cNvSpPr txBox="1">
            <a:spLocks/>
          </p:cNvSpPr>
          <p:nvPr/>
        </p:nvSpPr>
        <p:spPr>
          <a:xfrm>
            <a:off x="611560" y="1700808"/>
            <a:ext cx="7920880" cy="4267200"/>
          </a:xfrm>
          <a:prstGeom prst="rect">
            <a:avLst/>
          </a:prstGeom>
        </p:spPr>
        <p:txBody>
          <a:bodyPr rtlCol="0"/>
          <a:lstStyle>
            <a:lvl1pPr marL="205795" indent="-205795" algn="l" defTabSz="685983" rtl="0" eaLnBrk="1" latinLnBrk="0" hangingPunct="1">
              <a:lnSpc>
                <a:spcPct val="90000"/>
              </a:lnSpc>
              <a:spcBef>
                <a:spcPts val="1350"/>
              </a:spcBef>
              <a:buSzPct val="100000"/>
              <a:buFont typeface="Arial"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1pPr>
            <a:lvl2pPr marL="432169" indent="-205795" algn="l" defTabSz="685983" rtl="0" eaLnBrk="1" latinLnBrk="0" hangingPunct="1">
              <a:lnSpc>
                <a:spcPct val="90000"/>
              </a:lnSpc>
              <a:spcBef>
                <a:spcPts val="450"/>
              </a:spcBef>
              <a:buSzPct val="100000"/>
              <a:buFont typeface="Consolas" pitchFamily="49" charset="0"/>
              <a:buChar char="–"/>
              <a:defRPr kumimoji="1" sz="1500" kern="1200">
                <a:solidFill>
                  <a:schemeClr val="tx1"/>
                </a:solidFill>
                <a:latin typeface="Meiryo UI" panose="020B0604030504040204" pitchFamily="50" charset="-128"/>
                <a:ea typeface="Meiryo UI" panose="020B0604030504040204" pitchFamily="50" charset="-128"/>
                <a:cs typeface="+mn-cs"/>
              </a:defRPr>
            </a:lvl2pPr>
            <a:lvl3pPr marL="603665" indent="-171496" algn="l" defTabSz="685983" rtl="0" eaLnBrk="1" latinLnBrk="0" hangingPunct="1">
              <a:lnSpc>
                <a:spcPct val="90000"/>
              </a:lnSpc>
              <a:spcBef>
                <a:spcPts val="450"/>
              </a:spcBef>
              <a:buSzPct val="100000"/>
              <a:buFont typeface="Arial" pitchFamily="34" charset="0"/>
              <a:buChar char="▪"/>
              <a:defRPr kumimoji="1" sz="1350" kern="1200">
                <a:solidFill>
                  <a:schemeClr val="tx1"/>
                </a:solidFill>
                <a:latin typeface="Meiryo UI" panose="020B0604030504040204" pitchFamily="50" charset="-128"/>
                <a:ea typeface="Meiryo UI" panose="020B0604030504040204" pitchFamily="50" charset="-128"/>
                <a:cs typeface="+mn-cs"/>
              </a:defRPr>
            </a:lvl3pPr>
            <a:lvl4pPr marL="775161"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eiryo UI" panose="020B0604030504040204" pitchFamily="50" charset="-128"/>
                <a:ea typeface="Meiryo UI" panose="020B0604030504040204" pitchFamily="50" charset="-128"/>
                <a:cs typeface="+mn-cs"/>
              </a:defRPr>
            </a:lvl4pPr>
            <a:lvl5pPr marL="946656"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eiryo UI" panose="020B0604030504040204" pitchFamily="50" charset="-128"/>
                <a:ea typeface="Meiryo UI" panose="020B0604030504040204" pitchFamily="50" charset="-128"/>
                <a:cs typeface="+mn-cs"/>
              </a:defRPr>
            </a:lvl5pPr>
            <a:lvl6pPr marL="1118152"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6pPr>
            <a:lvl7pPr marL="1289648"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7pPr>
            <a:lvl8pPr marL="1461144" indent="-171496" algn="l" defTabSz="685983" rtl="0" eaLnBrk="1" latinLnBrk="0" hangingPunct="1">
              <a:lnSpc>
                <a:spcPct val="90000"/>
              </a:lnSpc>
              <a:spcBef>
                <a:spcPts val="450"/>
              </a:spcBef>
              <a:buSzPct val="100000"/>
              <a:buFont typeface="Consolas" pitchFamily="49" charset="0"/>
              <a:buChar char="–"/>
              <a:defRPr kumimoji="1" sz="1200" kern="1200">
                <a:solidFill>
                  <a:schemeClr val="tx1"/>
                </a:solidFill>
                <a:latin typeface="+mn-lt"/>
                <a:ea typeface="+mn-ea"/>
                <a:cs typeface="+mn-cs"/>
              </a:defRPr>
            </a:lvl8pPr>
            <a:lvl9pPr marL="1632639" indent="-171496" algn="l" defTabSz="685983" rtl="0" eaLnBrk="1" latinLnBrk="0" hangingPunct="1">
              <a:lnSpc>
                <a:spcPct val="90000"/>
              </a:lnSpc>
              <a:spcBef>
                <a:spcPts val="450"/>
              </a:spcBef>
              <a:buSzPct val="100000"/>
              <a:buFont typeface="Arial" pitchFamily="34" charset="0"/>
              <a:buChar char="▪"/>
              <a:defRPr kumimoji="1" sz="1200" kern="1200">
                <a:solidFill>
                  <a:schemeClr val="tx1"/>
                </a:solidFill>
                <a:latin typeface="+mn-lt"/>
                <a:ea typeface="+mn-ea"/>
                <a:cs typeface="+mn-cs"/>
              </a:defRPr>
            </a:lvl9pPr>
          </a:lstStyle>
          <a:p>
            <a:r>
              <a:rPr lang="zh-TW" altLang="en-US" sz="2000" dirty="0">
                <a:solidFill>
                  <a:srgbClr val="FFC000"/>
                </a:solidFill>
              </a:rPr>
              <a:t>改良型</a:t>
            </a:r>
            <a:r>
              <a:rPr lang="zh-TW" altLang="en-US" sz="2000" dirty="0"/>
              <a:t>非負値行列因子分解</a:t>
            </a:r>
            <a:r>
              <a:rPr lang="en-US" altLang="ja-JP" sz="2000" dirty="0"/>
              <a:t>(</a:t>
            </a:r>
            <a:r>
              <a:rPr lang="en-US" altLang="ja-JP" sz="2000" dirty="0">
                <a:solidFill>
                  <a:srgbClr val="FFC000"/>
                </a:solidFill>
              </a:rPr>
              <a:t>Modified NMF</a:t>
            </a:r>
            <a:r>
              <a:rPr lang="en-US" altLang="ja-JP" sz="2000" dirty="0"/>
              <a:t>)</a:t>
            </a:r>
            <a:r>
              <a:rPr lang="en-US" altLang="zh-TW" sz="2000" dirty="0"/>
              <a:t>:</a:t>
            </a:r>
          </a:p>
          <a:p>
            <a:endParaRPr lang="en-US" altLang="zh-TW" sz="2000" dirty="0"/>
          </a:p>
          <a:p>
            <a:endParaRPr lang="en-US" altLang="zh-TW" sz="2000" dirty="0"/>
          </a:p>
          <a:p>
            <a:pPr marL="0" indent="0">
              <a:buNone/>
            </a:pPr>
            <a:r>
              <a:rPr lang="ja-JP" altLang="en-US" dirty="0"/>
              <a:t>　</a:t>
            </a:r>
            <a:r>
              <a:rPr lang="en-US" altLang="zh-TW" dirty="0"/>
              <a:t>HALS</a:t>
            </a:r>
            <a:r>
              <a:rPr lang="ja-JP" altLang="en-US" dirty="0"/>
              <a:t>アルゴリズム</a:t>
            </a:r>
            <a:r>
              <a:rPr lang="en-US" altLang="ja-JP" dirty="0"/>
              <a:t>[3]</a:t>
            </a:r>
            <a:r>
              <a:rPr lang="ja-JP" altLang="en-US" dirty="0"/>
              <a:t>を用いて各行列の更新則を推定する</a:t>
            </a:r>
            <a:endParaRPr lang="en-US" altLang="zh-TW" dirty="0"/>
          </a:p>
          <a:p>
            <a:endParaRPr lang="en-US" altLang="zh-TW" sz="2000" dirty="0"/>
          </a:p>
          <a:p>
            <a:endParaRPr lang="en-US" altLang="zh-TW" sz="2000" dirty="0"/>
          </a:p>
          <a:p>
            <a:endParaRPr lang="en-US" altLang="zh-TW" sz="2000" dirty="0"/>
          </a:p>
          <a:p>
            <a:pPr marL="0" indent="0">
              <a:buNone/>
            </a:pPr>
            <a:endParaRPr lang="en-US" altLang="ja-JP" dirty="0"/>
          </a:p>
          <a:p>
            <a:pPr marL="0" indent="0">
              <a:buNone/>
            </a:pPr>
            <a:r>
              <a:rPr lang="ja-JP" altLang="en-US" dirty="0"/>
              <a:t>　ここで</a:t>
            </a:r>
            <a:r>
              <a:rPr lang="en-US" altLang="ja-JP" dirty="0"/>
              <a:t>[</a:t>
            </a:r>
            <a:r>
              <a:rPr lang="ja-JP" altLang="en-US" dirty="0"/>
              <a:t>・</a:t>
            </a:r>
            <a:r>
              <a:rPr lang="en-US" altLang="ja-JP" dirty="0"/>
              <a:t>]</a:t>
            </a:r>
            <a:r>
              <a:rPr lang="en-US" altLang="ja-JP" baseline="-25000" dirty="0"/>
              <a:t>+</a:t>
            </a:r>
            <a:r>
              <a:rPr lang="ja-JP" altLang="en-US" dirty="0"/>
              <a:t>は</a:t>
            </a:r>
            <a:r>
              <a:rPr lang="en-US" altLang="ja-JP" dirty="0"/>
              <a:t>[</a:t>
            </a:r>
            <a:r>
              <a:rPr lang="en-US" altLang="ja-JP" i="1" dirty="0"/>
              <a:t>x</a:t>
            </a:r>
            <a:r>
              <a:rPr lang="en-US" altLang="ja-JP" dirty="0"/>
              <a:t>]</a:t>
            </a:r>
            <a:r>
              <a:rPr lang="en-US" altLang="ja-JP" baseline="-25000" dirty="0"/>
              <a:t>+ </a:t>
            </a:r>
            <a:r>
              <a:rPr lang="en-US" altLang="ja-JP" dirty="0"/>
              <a:t>=max(</a:t>
            </a:r>
            <a:r>
              <a:rPr lang="en-US" altLang="ja-JP" i="1" dirty="0"/>
              <a:t>x</a:t>
            </a:r>
            <a:r>
              <a:rPr lang="en-US" altLang="ja-JP" dirty="0"/>
              <a:t>,</a:t>
            </a:r>
            <a:r>
              <a:rPr lang="en-US" altLang="ja-JP" i="1" dirty="0"/>
              <a:t>0</a:t>
            </a:r>
            <a:r>
              <a:rPr lang="en-US" altLang="ja-JP" dirty="0"/>
              <a:t>)</a:t>
            </a:r>
            <a:r>
              <a:rPr lang="ja-JP" altLang="en-US" dirty="0"/>
              <a:t>で</a:t>
            </a:r>
            <a:r>
              <a:rPr lang="en-US" altLang="zh-TW" i="1" dirty="0"/>
              <a:t>w</a:t>
            </a:r>
            <a:r>
              <a:rPr lang="en-US" altLang="zh-TW" i="1" baseline="-25000" dirty="0"/>
              <a:t>k</a:t>
            </a:r>
            <a:r>
              <a:rPr lang="ja-JP" altLang="en-US" dirty="0"/>
              <a:t>の非負制約である。上記の更新則で</a:t>
            </a:r>
            <a:r>
              <a:rPr lang="en-US" altLang="zh-TW" i="1" dirty="0"/>
              <a:t>w</a:t>
            </a:r>
            <a:r>
              <a:rPr lang="en-US" altLang="zh-TW" i="1" baseline="-25000" dirty="0"/>
              <a:t>k</a:t>
            </a:r>
            <a:r>
              <a:rPr lang="en-US" altLang="zh-TW" dirty="0"/>
              <a:t>,</a:t>
            </a:r>
            <a:r>
              <a:rPr lang="en-US" altLang="zh-TW" i="1" dirty="0"/>
              <a:t>h</a:t>
            </a:r>
            <a:r>
              <a:rPr lang="en-US" altLang="zh-TW" i="1" baseline="-25000" dirty="0"/>
              <a:t>k</a:t>
            </a:r>
            <a:r>
              <a:rPr lang="ja-JP" altLang="en-US" dirty="0"/>
              <a:t>を交互に更新することで、最適化を行う。</a:t>
            </a:r>
            <a:endParaRPr lang="en-US" altLang="ja-JP" dirty="0"/>
          </a:p>
        </p:txBody>
      </p:sp>
      <p:grpSp>
        <p:nvGrpSpPr>
          <p:cNvPr id="6" name="グループ化 5">
            <a:extLst>
              <a:ext uri="{FF2B5EF4-FFF2-40B4-BE49-F238E27FC236}">
                <a16:creationId xmlns:a16="http://schemas.microsoft.com/office/drawing/2014/main" id="{62593433-FD4D-4FC2-AC0B-B704DF6181A4}"/>
              </a:ext>
            </a:extLst>
          </p:cNvPr>
          <p:cNvGrpSpPr/>
          <p:nvPr/>
        </p:nvGrpSpPr>
        <p:grpSpPr>
          <a:xfrm>
            <a:off x="2546498" y="3599447"/>
            <a:ext cx="4051004" cy="1477954"/>
            <a:chOff x="2546498" y="3068960"/>
            <a:chExt cx="4051004" cy="1477954"/>
          </a:xfrm>
        </p:grpSpPr>
        <p:sp>
          <p:nvSpPr>
            <p:cNvPr id="23" name="正方形/長方形 22">
              <a:extLst>
                <a:ext uri="{FF2B5EF4-FFF2-40B4-BE49-F238E27FC236}">
                  <a16:creationId xmlns:a16="http://schemas.microsoft.com/office/drawing/2014/main" id="{FB35E4D5-B6EC-4A5D-BB77-A27966E4DA7A}"/>
                </a:ext>
              </a:extLst>
            </p:cNvPr>
            <p:cNvSpPr/>
            <p:nvPr/>
          </p:nvSpPr>
          <p:spPr>
            <a:xfrm>
              <a:off x="2546498" y="3068960"/>
              <a:ext cx="4051004" cy="1477954"/>
            </a:xfrm>
            <a:prstGeom prst="rect">
              <a:avLst/>
            </a:prstGeom>
            <a:solidFill>
              <a:schemeClr val="tx1"/>
            </a:solidFill>
            <a:ln w="38100">
              <a:solidFill>
                <a:schemeClr val="bg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45150AC2-6374-4BA0-AEE3-9ECA93284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5719" y="3146399"/>
              <a:ext cx="3941783" cy="1366204"/>
            </a:xfrm>
            <a:prstGeom prst="rect">
              <a:avLst/>
            </a:prstGeom>
          </p:spPr>
        </p:pic>
      </p:grpSp>
      <p:pic>
        <p:nvPicPr>
          <p:cNvPr id="9" name="図 8" descr="\documentclass{article}&#10;\usepackage{amsmath}&#10;\pagestyle{empty}&#10;\begin{document}&#10;&#10;$ \boldsymbol{V}=\sum_{k=1}^{r} \boldsymbol{w}_{k} \boldsymbol{h}_{k}^{T}+\varepsilon   $&#10;&#10;\end{document}" title="IguanaTex Bitmap Display">
            <a:extLst>
              <a:ext uri="{FF2B5EF4-FFF2-40B4-BE49-F238E27FC236}">
                <a16:creationId xmlns:a16="http://schemas.microsoft.com/office/drawing/2014/main" id="{48A8D76D-90C7-42E7-8195-2FE55C89C91E}"/>
              </a:ext>
            </a:extLst>
          </p:cNvPr>
          <p:cNvPicPr>
            <a:picLocks noChangeAspect="1"/>
          </p:cNvPicPr>
          <p:nvPr>
            <p:custDataLst>
              <p:tags r:id="rId1"/>
            </p:custDataLst>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051720" y="2397983"/>
            <a:ext cx="2337524" cy="310857"/>
          </a:xfrm>
          <a:prstGeom prst="rect">
            <a:avLst/>
          </a:prstGeom>
          <a:noFill/>
        </p:spPr>
      </p:pic>
      <p:pic>
        <p:nvPicPr>
          <p:cNvPr id="12" name="図 11">
            <a:extLst>
              <a:ext uri="{FF2B5EF4-FFF2-40B4-BE49-F238E27FC236}">
                <a16:creationId xmlns:a16="http://schemas.microsoft.com/office/drawing/2014/main" id="{C601AAC6-C348-4E39-8C1D-4BDB7F7507FF}"/>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754758" y="2135285"/>
            <a:ext cx="2589128" cy="836252"/>
          </a:xfrm>
          <a:prstGeom prst="rect">
            <a:avLst/>
          </a:prstGeom>
        </p:spPr>
      </p:pic>
    </p:spTree>
    <p:extLst>
      <p:ext uri="{BB962C8B-B14F-4D97-AF65-F5344CB8AC3E}">
        <p14:creationId xmlns:p14="http://schemas.microsoft.com/office/powerpoint/2010/main" val="47320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1150.356"/>
  <p:tag name="LATEXADDIN" val="\documentclass{article}&#10;\usepackage{amsmath}&#10;\pagestyle{empty}&#10;\begin{document}&#10;&#10;$ \boldsymbol{V}=\sum_{k=1}^{r} \boldsymbol{w}_{k} \boldsymbol{h}_{k}^{T}+\varepsilon   $&#10;&#10;\end{document}"/>
  <p:tag name="IGUANATEXSIZE" val="20"/>
  <p:tag name="IGUANATEXCURSOR" val="166"/>
  <p:tag name="TRANSPARENCY" val="True"/>
  <p:tag name="FILENAME" val=""/>
  <p:tag name="LATEXENGINEID" val="0"/>
  <p:tag name="TEMPFOLDER" val="S:\Latex add-in PPT\"/>
  <p:tag name="LATEXFORMHEIGHT" val="312"/>
  <p:tag name="LATEXFORMWIDTH" val="384"/>
  <p:tag name="LATEXFORMWRAP" val="True"/>
  <p:tag name="BITMAPVECTOR"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黒板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Office_9529478_TF02804846_TF02804846" id="{4436BAE0-48AF-449B-8CA3-A5141FF91173}" vid="{360F2100-DD25-4B61-B5DA-FE6F78FFA181}"/>
    </a:ext>
  </a:extLst>
</a:theme>
</file>

<file path=ppt/theme/theme2.xml><?xml version="1.0" encoding="utf-8"?>
<a:theme xmlns:a="http://schemas.openxmlformats.org/drawingml/2006/main" name="Office テーマ">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ベルリン</Template>
  <TotalTime>1992</TotalTime>
  <Words>1194</Words>
  <Application>Microsoft Office PowerPoint</Application>
  <PresentationFormat>画面に合わせる (4:3)</PresentationFormat>
  <Paragraphs>145</Paragraphs>
  <Slides>13</Slides>
  <Notes>12</Notes>
  <HiddenSlides>0</HiddenSlides>
  <MMClips>1</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13</vt:i4>
      </vt:variant>
    </vt:vector>
  </HeadingPairs>
  <TitlesOfParts>
    <vt:vector size="24" baseType="lpstr">
      <vt:lpstr>HGｺﾞｼｯｸM</vt:lpstr>
      <vt:lpstr>Meiryo UI</vt:lpstr>
      <vt:lpstr>ＭＳ ゴシック</vt:lpstr>
      <vt:lpstr>游明朝 Demibold</vt:lpstr>
      <vt:lpstr>Arial</vt:lpstr>
      <vt:lpstr>Arial</vt:lpstr>
      <vt:lpstr>Arial Rounded MT Bold</vt:lpstr>
      <vt:lpstr>Cambria Math</vt:lpstr>
      <vt:lpstr>Consolas</vt:lpstr>
      <vt:lpstr>Corbel</vt:lpstr>
      <vt:lpstr>黒板 16x9</vt:lpstr>
      <vt:lpstr>非負値行列因子分解による リチウムイオン二次電池の反応不均一性の視覚化</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非負値行列因子分解によるリチウムイオン二次電池の反応不均一性の視覚化</dc:title>
  <dc:creator>Xu Hongkun</dc:creator>
  <cp:lastModifiedBy>Xu Hongkun</cp:lastModifiedBy>
  <cp:revision>278</cp:revision>
  <dcterms:created xsi:type="dcterms:W3CDTF">2020-11-26T01:17:56Z</dcterms:created>
  <dcterms:modified xsi:type="dcterms:W3CDTF">2020-12-20T14:42:33Z</dcterms:modified>
</cp:coreProperties>
</file>